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43" r:id="rId2"/>
    <p:sldId id="444" r:id="rId3"/>
    <p:sldId id="485" r:id="rId4"/>
    <p:sldId id="445" r:id="rId5"/>
    <p:sldId id="459" r:id="rId6"/>
    <p:sldId id="477" r:id="rId7"/>
    <p:sldId id="376" r:id="rId8"/>
    <p:sldId id="478" r:id="rId9"/>
    <p:sldId id="497" r:id="rId10"/>
    <p:sldId id="479" r:id="rId11"/>
    <p:sldId id="480" r:id="rId12"/>
    <p:sldId id="481" r:id="rId13"/>
    <p:sldId id="482" r:id="rId14"/>
    <p:sldId id="483" r:id="rId15"/>
    <p:sldId id="419" r:id="rId16"/>
    <p:sldId id="420" r:id="rId17"/>
    <p:sldId id="424" r:id="rId18"/>
    <p:sldId id="378" r:id="rId19"/>
    <p:sldId id="406" r:id="rId20"/>
    <p:sldId id="358" r:id="rId21"/>
    <p:sldId id="450" r:id="rId22"/>
    <p:sldId id="452" r:id="rId23"/>
    <p:sldId id="453" r:id="rId24"/>
    <p:sldId id="469" r:id="rId25"/>
    <p:sldId id="355" r:id="rId26"/>
    <p:sldId id="342" r:id="rId27"/>
    <p:sldId id="367" r:id="rId28"/>
    <p:sldId id="486" r:id="rId29"/>
    <p:sldId id="487" r:id="rId30"/>
    <p:sldId id="488" r:id="rId31"/>
    <p:sldId id="489" r:id="rId32"/>
    <p:sldId id="490" r:id="rId33"/>
    <p:sldId id="491" r:id="rId34"/>
    <p:sldId id="492" r:id="rId35"/>
    <p:sldId id="493" r:id="rId36"/>
    <p:sldId id="494" r:id="rId37"/>
    <p:sldId id="495" r:id="rId38"/>
    <p:sldId id="496" r:id="rId39"/>
    <p:sldId id="435" r:id="rId40"/>
    <p:sldId id="356" r:id="rId41"/>
    <p:sldId id="461" r:id="rId42"/>
    <p:sldId id="432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 snapToGrid="0"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fld id="{9FAE6C45-8C5B-4EA7-9963-1F9CEE37C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505A2-4438-4A50-BDFF-F56A200CF67F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80254-C481-4C72-AD72-E64E9C289821}" type="slidenum">
              <a:rPr lang="en-US" smtClean="0">
                <a:cs typeface="Arial" charset="0"/>
              </a:rPr>
              <a:pPr/>
              <a:t>42</a:t>
            </a:fld>
            <a:endParaRPr lang="en-US" smtClean="0">
              <a:cs typeface="Arial" charset="0"/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21145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19125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28600"/>
            <a:ext cx="8458200" cy="5897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DBFD7553-7D5D-4720-AE1A-B6C2D58F5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467600" y="6096000"/>
            <a:ext cx="1676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1028" name="Picture 8" descr="oa-h-whiteongrn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20000" y="6275388"/>
            <a:ext cx="1371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096000"/>
            <a:ext cx="7467600" cy="76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7467600" y="6096000"/>
            <a:ext cx="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50" r:id="rId16"/>
    <p:sldLayoutId id="2147483666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Word_97_-_2003_Document6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Word_97_-_2003_Document8.doc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34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3335000" y="3886200"/>
            <a:ext cx="7772400" cy="4495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b="1" smtClean="0"/>
          </a:p>
          <a:p>
            <a:pPr algn="ctr" eaLnBrk="1" hangingPunct="1">
              <a:buFontTx/>
              <a:buNone/>
            </a:pPr>
            <a:endParaRPr lang="en-US" b="1" smtClean="0"/>
          </a:p>
          <a:p>
            <a:pPr algn="ctr" eaLnBrk="1" hangingPunct="1">
              <a:buFontTx/>
              <a:buNone/>
            </a:pPr>
            <a:endParaRPr lang="en-US" b="1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47800" y="609600"/>
            <a:ext cx="6629400" cy="973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i="0">
                <a:solidFill>
                  <a:schemeClr val="hlink"/>
                </a:solidFill>
              </a:rPr>
              <a:t>Saving for Change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i="0">
                <a:solidFill>
                  <a:schemeClr val="hlink"/>
                </a:solidFill>
              </a:rPr>
              <a:t>Community Managed Micro Finance</a:t>
            </a:r>
            <a:endParaRPr lang="pt-BR" sz="3800" b="1" i="0">
              <a:solidFill>
                <a:schemeClr val="hlink"/>
              </a:solidFill>
            </a:endParaRPr>
          </a:p>
        </p:txBody>
      </p:sp>
      <p:pic>
        <p:nvPicPr>
          <p:cNvPr id="20485" name="Picture 6" descr="24150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1828800"/>
            <a:ext cx="2622550" cy="2971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87" name="Picture 10" descr="oa-h-whiteong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8875" y="5000625"/>
            <a:ext cx="2168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-48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324611" name="Group 3"/>
          <p:cNvGraphicFramePr>
            <a:graphicFrameLocks noGrp="1"/>
          </p:cNvGraphicFramePr>
          <p:nvPr/>
        </p:nvGraphicFramePr>
        <p:xfrm>
          <a:off x="965200" y="-173038"/>
          <a:ext cx="609600" cy="51816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0724" name="Group 9"/>
          <p:cNvGrpSpPr>
            <a:grpSpLocks/>
          </p:cNvGrpSpPr>
          <p:nvPr/>
        </p:nvGrpSpPr>
        <p:grpSpPr bwMode="auto">
          <a:xfrm>
            <a:off x="1905000" y="685800"/>
            <a:ext cx="5295900" cy="5029200"/>
            <a:chOff x="124" y="72"/>
            <a:chExt cx="300" cy="278"/>
          </a:xfrm>
        </p:grpSpPr>
        <p:grpSp>
          <p:nvGrpSpPr>
            <p:cNvPr id="30726" name="Group 10"/>
            <p:cNvGrpSpPr>
              <a:grpSpLocks/>
            </p:cNvGrpSpPr>
            <p:nvPr/>
          </p:nvGrpSpPr>
          <p:grpSpPr bwMode="auto">
            <a:xfrm>
              <a:off x="124" y="72"/>
              <a:ext cx="300" cy="278"/>
              <a:chOff x="124" y="72"/>
              <a:chExt cx="300" cy="278"/>
            </a:xfrm>
          </p:grpSpPr>
          <p:sp>
            <p:nvSpPr>
              <p:cNvPr id="30750" name="Oval 11"/>
              <p:cNvSpPr>
                <a:spLocks noChangeArrowheads="1"/>
              </p:cNvSpPr>
              <p:nvPr/>
            </p:nvSpPr>
            <p:spPr bwMode="auto">
              <a:xfrm>
                <a:off x="124" y="72"/>
                <a:ext cx="300" cy="27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51" name="AutoShape 12"/>
              <p:cNvSpPr>
                <a:spLocks noChangeArrowheads="1"/>
              </p:cNvSpPr>
              <p:nvPr/>
            </p:nvSpPr>
            <p:spPr bwMode="auto">
              <a:xfrm>
                <a:off x="223" y="80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52" name="AutoShape 13"/>
              <p:cNvSpPr>
                <a:spLocks noChangeArrowheads="1"/>
              </p:cNvSpPr>
              <p:nvPr/>
            </p:nvSpPr>
            <p:spPr bwMode="auto">
              <a:xfrm>
                <a:off x="303" y="85"/>
                <a:ext cx="37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375 h 21600"/>
                  <a:gd name="T26" fmla="*/ 18681 w 21600"/>
                  <a:gd name="T27" fmla="*/ 1822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53" name="AutoShape 14"/>
              <p:cNvSpPr>
                <a:spLocks noChangeArrowheads="1"/>
              </p:cNvSpPr>
              <p:nvPr/>
            </p:nvSpPr>
            <p:spPr bwMode="auto">
              <a:xfrm>
                <a:off x="366" y="134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54" name="AutoShape 15"/>
              <p:cNvSpPr>
                <a:spLocks noChangeArrowheads="1"/>
              </p:cNvSpPr>
              <p:nvPr/>
            </p:nvSpPr>
            <p:spPr bwMode="auto">
              <a:xfrm>
                <a:off x="381" y="208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55" name="AutoShape 16"/>
              <p:cNvSpPr>
                <a:spLocks noChangeArrowheads="1"/>
              </p:cNvSpPr>
              <p:nvPr/>
            </p:nvSpPr>
            <p:spPr bwMode="auto">
              <a:xfrm>
                <a:off x="238" y="310"/>
                <a:ext cx="37" cy="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2880 h 21600"/>
                  <a:gd name="T26" fmla="*/ 18681 w 21600"/>
                  <a:gd name="T27" fmla="*/ 1872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56" name="AutoShape 17"/>
              <p:cNvSpPr>
                <a:spLocks noChangeArrowheads="1"/>
              </p:cNvSpPr>
              <p:nvPr/>
            </p:nvSpPr>
            <p:spPr bwMode="auto">
              <a:xfrm>
                <a:off x="317" y="299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57" name="AutoShape 18"/>
              <p:cNvSpPr>
                <a:spLocks noChangeArrowheads="1"/>
              </p:cNvSpPr>
              <p:nvPr/>
            </p:nvSpPr>
            <p:spPr bwMode="auto">
              <a:xfrm>
                <a:off x="157" y="120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58" name="AutoShape 19"/>
              <p:cNvSpPr>
                <a:spLocks noChangeArrowheads="1"/>
              </p:cNvSpPr>
              <p:nvPr/>
            </p:nvSpPr>
            <p:spPr bwMode="auto">
              <a:xfrm>
                <a:off x="129" y="217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59" name="AutoShape 20"/>
              <p:cNvSpPr>
                <a:spLocks noChangeArrowheads="1"/>
              </p:cNvSpPr>
              <p:nvPr/>
            </p:nvSpPr>
            <p:spPr bwMode="auto">
              <a:xfrm>
                <a:off x="166" y="280"/>
                <a:ext cx="37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375 h 21600"/>
                  <a:gd name="T26" fmla="*/ 18681 w 21600"/>
                  <a:gd name="T27" fmla="*/ 1822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60" name="Rectangle 21"/>
              <p:cNvSpPr>
                <a:spLocks noChangeArrowheads="1"/>
              </p:cNvSpPr>
              <p:nvPr/>
            </p:nvSpPr>
            <p:spPr bwMode="auto">
              <a:xfrm>
                <a:off x="247" y="172"/>
                <a:ext cx="55" cy="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61" name="AutoShape 22"/>
              <p:cNvSpPr>
                <a:spLocks noChangeArrowheads="1"/>
              </p:cNvSpPr>
              <p:nvPr/>
            </p:nvSpPr>
            <p:spPr bwMode="auto">
              <a:xfrm>
                <a:off x="369" y="244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62" name="Text Box 23"/>
              <p:cNvSpPr txBox="1">
                <a:spLocks noChangeArrowheads="1"/>
              </p:cNvSpPr>
              <p:nvPr/>
            </p:nvSpPr>
            <p:spPr bwMode="auto">
              <a:xfrm>
                <a:off x="254" y="187"/>
                <a:ext cx="41" cy="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b="1"/>
                  <a:t>$</a:t>
                </a:r>
              </a:p>
            </p:txBody>
          </p:sp>
          <p:sp>
            <p:nvSpPr>
              <p:cNvPr id="30763" name="AutoShape 24"/>
              <p:cNvSpPr>
                <a:spLocks noChangeArrowheads="1"/>
              </p:cNvSpPr>
              <p:nvPr/>
            </p:nvSpPr>
            <p:spPr bwMode="auto">
              <a:xfrm>
                <a:off x="186" y="95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64" name="AutoShape 25"/>
              <p:cNvSpPr>
                <a:spLocks noChangeArrowheads="1"/>
              </p:cNvSpPr>
              <p:nvPr/>
            </p:nvSpPr>
            <p:spPr bwMode="auto">
              <a:xfrm>
                <a:off x="136" y="150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65" name="AutoShape 26"/>
              <p:cNvSpPr>
                <a:spLocks noChangeArrowheads="1"/>
              </p:cNvSpPr>
              <p:nvPr/>
            </p:nvSpPr>
            <p:spPr bwMode="auto">
              <a:xfrm>
                <a:off x="142" y="252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66" name="AutoShape 27"/>
              <p:cNvSpPr>
                <a:spLocks noChangeArrowheads="1"/>
              </p:cNvSpPr>
              <p:nvPr/>
            </p:nvSpPr>
            <p:spPr bwMode="auto">
              <a:xfrm>
                <a:off x="197" y="302"/>
                <a:ext cx="37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375 h 21600"/>
                  <a:gd name="T26" fmla="*/ 18681 w 21600"/>
                  <a:gd name="T27" fmla="*/ 1822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67" name="AutoShape 28"/>
              <p:cNvSpPr>
                <a:spLocks noChangeArrowheads="1"/>
              </p:cNvSpPr>
              <p:nvPr/>
            </p:nvSpPr>
            <p:spPr bwMode="auto">
              <a:xfrm>
                <a:off x="278" y="310"/>
                <a:ext cx="37" cy="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2880 h 21600"/>
                  <a:gd name="T26" fmla="*/ 18681 w 21600"/>
                  <a:gd name="T27" fmla="*/ 1872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68" name="AutoShape 29"/>
              <p:cNvSpPr>
                <a:spLocks noChangeArrowheads="1"/>
              </p:cNvSpPr>
              <p:nvPr/>
            </p:nvSpPr>
            <p:spPr bwMode="auto">
              <a:xfrm>
                <a:off x="264" y="77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69" name="AutoShape 30"/>
              <p:cNvSpPr>
                <a:spLocks noChangeArrowheads="1"/>
              </p:cNvSpPr>
              <p:nvPr/>
            </p:nvSpPr>
            <p:spPr bwMode="auto">
              <a:xfrm>
                <a:off x="339" y="105"/>
                <a:ext cx="37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375 h 21600"/>
                  <a:gd name="T26" fmla="*/ 18681 w 21600"/>
                  <a:gd name="T27" fmla="*/ 1822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70" name="AutoShape 31"/>
              <p:cNvSpPr>
                <a:spLocks noChangeArrowheads="1"/>
              </p:cNvSpPr>
              <p:nvPr/>
            </p:nvSpPr>
            <p:spPr bwMode="auto">
              <a:xfrm>
                <a:off x="379" y="170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71" name="AutoShape 32"/>
              <p:cNvSpPr>
                <a:spLocks noChangeArrowheads="1"/>
              </p:cNvSpPr>
              <p:nvPr/>
            </p:nvSpPr>
            <p:spPr bwMode="auto">
              <a:xfrm>
                <a:off x="128" y="184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772" name="AutoShape 33"/>
              <p:cNvSpPr>
                <a:spLocks noChangeArrowheads="1"/>
              </p:cNvSpPr>
              <p:nvPr/>
            </p:nvSpPr>
            <p:spPr bwMode="auto">
              <a:xfrm>
                <a:off x="350" y="275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27" name="Group 34"/>
            <p:cNvGrpSpPr>
              <a:grpSpLocks/>
            </p:cNvGrpSpPr>
            <p:nvPr/>
          </p:nvGrpSpPr>
          <p:grpSpPr bwMode="auto">
            <a:xfrm>
              <a:off x="169" y="115"/>
              <a:ext cx="205" cy="187"/>
              <a:chOff x="155" y="115"/>
              <a:chExt cx="205" cy="187"/>
            </a:xfrm>
          </p:grpSpPr>
          <p:grpSp>
            <p:nvGrpSpPr>
              <p:cNvPr id="30728" name="Group 35"/>
              <p:cNvGrpSpPr>
                <a:grpSpLocks/>
              </p:cNvGrpSpPr>
              <p:nvPr/>
            </p:nvGrpSpPr>
            <p:grpSpPr bwMode="auto">
              <a:xfrm>
                <a:off x="155" y="201"/>
                <a:ext cx="205" cy="101"/>
                <a:chOff x="155" y="201"/>
                <a:chExt cx="205" cy="101"/>
              </a:xfrm>
            </p:grpSpPr>
            <p:sp>
              <p:nvSpPr>
                <p:cNvPr id="30740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282" y="235"/>
                  <a:ext cx="27" cy="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1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271" y="238"/>
                  <a:ext cx="8" cy="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43" y="238"/>
                  <a:ext cx="8" cy="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10" y="235"/>
                  <a:ext cx="27" cy="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89" y="226"/>
                  <a:ext cx="33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5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301" y="226"/>
                  <a:ext cx="33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65" y="213"/>
                  <a:ext cx="52" cy="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7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02" y="214"/>
                  <a:ext cx="49" cy="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8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301" y="201"/>
                  <a:ext cx="59" cy="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9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55" y="201"/>
                  <a:ext cx="59" cy="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729" name="Group 46"/>
              <p:cNvGrpSpPr>
                <a:grpSpLocks/>
              </p:cNvGrpSpPr>
              <p:nvPr/>
            </p:nvGrpSpPr>
            <p:grpSpPr bwMode="auto">
              <a:xfrm>
                <a:off x="157" y="115"/>
                <a:ext cx="200" cy="84"/>
                <a:chOff x="157" y="115"/>
                <a:chExt cx="200" cy="84"/>
              </a:xfrm>
            </p:grpSpPr>
            <p:sp>
              <p:nvSpPr>
                <p:cNvPr id="30730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82" y="122"/>
                  <a:ext cx="16" cy="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1" name="Line 48"/>
                <p:cNvSpPr>
                  <a:spLocks noChangeShapeType="1"/>
                </p:cNvSpPr>
                <p:nvPr/>
              </p:nvSpPr>
              <p:spPr bwMode="auto">
                <a:xfrm>
                  <a:off x="271" y="118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2" name="Line 49"/>
                <p:cNvSpPr>
                  <a:spLocks noChangeShapeType="1"/>
                </p:cNvSpPr>
                <p:nvPr/>
              </p:nvSpPr>
              <p:spPr bwMode="auto">
                <a:xfrm>
                  <a:off x="238" y="115"/>
                  <a:ext cx="13" cy="4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3" name="Line 50"/>
                <p:cNvSpPr>
                  <a:spLocks noChangeShapeType="1"/>
                </p:cNvSpPr>
                <p:nvPr/>
              </p:nvSpPr>
              <p:spPr bwMode="auto">
                <a:xfrm>
                  <a:off x="210" y="125"/>
                  <a:ext cx="27" cy="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4" name="Line 51"/>
                <p:cNvSpPr>
                  <a:spLocks noChangeShapeType="1"/>
                </p:cNvSpPr>
                <p:nvPr/>
              </p:nvSpPr>
              <p:spPr bwMode="auto">
                <a:xfrm>
                  <a:off x="185" y="144"/>
                  <a:ext cx="37" cy="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5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301" y="139"/>
                  <a:ext cx="27" cy="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6" name="Line 53"/>
                <p:cNvSpPr>
                  <a:spLocks noChangeShapeType="1"/>
                </p:cNvSpPr>
                <p:nvPr/>
              </p:nvSpPr>
              <p:spPr bwMode="auto">
                <a:xfrm>
                  <a:off x="165" y="169"/>
                  <a:ext cx="52" cy="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02" y="159"/>
                  <a:ext cx="47" cy="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8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01" y="188"/>
                  <a:ext cx="56" cy="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9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57" y="195"/>
                  <a:ext cx="57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0725" name="Rectangle 57"/>
          <p:cNvSpPr>
            <a:spLocks noChangeArrowheads="1"/>
          </p:cNvSpPr>
          <p:nvPr/>
        </p:nvSpPr>
        <p:spPr bwMode="auto">
          <a:xfrm>
            <a:off x="2286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 i="0">
                <a:solidFill>
                  <a:schemeClr val="accent1"/>
                </a:solidFill>
              </a:rPr>
              <a:t>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2"/>
          <p:cNvGrpSpPr>
            <a:grpSpLocks/>
          </p:cNvGrpSpPr>
          <p:nvPr/>
        </p:nvGrpSpPr>
        <p:grpSpPr bwMode="auto">
          <a:xfrm>
            <a:off x="1928813" y="1016000"/>
            <a:ext cx="5157787" cy="4699000"/>
            <a:chOff x="125" y="407"/>
            <a:chExt cx="300" cy="277"/>
          </a:xfrm>
        </p:grpSpPr>
        <p:grpSp>
          <p:nvGrpSpPr>
            <p:cNvPr id="31747" name="Group 3"/>
            <p:cNvGrpSpPr>
              <a:grpSpLocks/>
            </p:cNvGrpSpPr>
            <p:nvPr/>
          </p:nvGrpSpPr>
          <p:grpSpPr bwMode="auto">
            <a:xfrm>
              <a:off x="125" y="407"/>
              <a:ext cx="300" cy="277"/>
              <a:chOff x="125" y="407"/>
              <a:chExt cx="300" cy="277"/>
            </a:xfrm>
          </p:grpSpPr>
          <p:sp>
            <p:nvSpPr>
              <p:cNvPr id="31750" name="Oval 4"/>
              <p:cNvSpPr>
                <a:spLocks noChangeArrowheads="1"/>
              </p:cNvSpPr>
              <p:nvPr/>
            </p:nvSpPr>
            <p:spPr bwMode="auto">
              <a:xfrm>
                <a:off x="125" y="407"/>
                <a:ext cx="300" cy="27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51" name="AutoShape 5"/>
              <p:cNvSpPr>
                <a:spLocks noChangeArrowheads="1"/>
              </p:cNvSpPr>
              <p:nvPr/>
            </p:nvSpPr>
            <p:spPr bwMode="auto">
              <a:xfrm>
                <a:off x="224" y="415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52" name="AutoShape 6"/>
              <p:cNvSpPr>
                <a:spLocks noChangeArrowheads="1"/>
              </p:cNvSpPr>
              <p:nvPr/>
            </p:nvSpPr>
            <p:spPr bwMode="auto">
              <a:xfrm>
                <a:off x="304" y="420"/>
                <a:ext cx="37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375 h 21600"/>
                  <a:gd name="T26" fmla="*/ 18681 w 21600"/>
                  <a:gd name="T27" fmla="*/ 1822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53" name="AutoShape 7"/>
              <p:cNvSpPr>
                <a:spLocks noChangeArrowheads="1"/>
              </p:cNvSpPr>
              <p:nvPr/>
            </p:nvSpPr>
            <p:spPr bwMode="auto">
              <a:xfrm>
                <a:off x="367" y="469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54" name="AutoShape 8"/>
              <p:cNvSpPr>
                <a:spLocks noChangeArrowheads="1"/>
              </p:cNvSpPr>
              <p:nvPr/>
            </p:nvSpPr>
            <p:spPr bwMode="auto">
              <a:xfrm>
                <a:off x="382" y="543"/>
                <a:ext cx="37" cy="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2880 h 21600"/>
                  <a:gd name="T26" fmla="*/ 18681 w 21600"/>
                  <a:gd name="T27" fmla="*/ 1872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55" name="AutoShape 9"/>
              <p:cNvSpPr>
                <a:spLocks noChangeArrowheads="1"/>
              </p:cNvSpPr>
              <p:nvPr/>
            </p:nvSpPr>
            <p:spPr bwMode="auto">
              <a:xfrm>
                <a:off x="239" y="644"/>
                <a:ext cx="37" cy="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2880 h 21600"/>
                  <a:gd name="T26" fmla="*/ 18681 w 21600"/>
                  <a:gd name="T27" fmla="*/ 1872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56" name="AutoShape 10"/>
              <p:cNvSpPr>
                <a:spLocks noChangeArrowheads="1"/>
              </p:cNvSpPr>
              <p:nvPr/>
            </p:nvSpPr>
            <p:spPr bwMode="auto">
              <a:xfrm>
                <a:off x="318" y="633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57" name="AutoShape 11"/>
              <p:cNvSpPr>
                <a:spLocks noChangeArrowheads="1"/>
              </p:cNvSpPr>
              <p:nvPr/>
            </p:nvSpPr>
            <p:spPr bwMode="auto">
              <a:xfrm>
                <a:off x="158" y="455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58" name="AutoShape 12"/>
              <p:cNvSpPr>
                <a:spLocks noChangeArrowheads="1"/>
              </p:cNvSpPr>
              <p:nvPr/>
            </p:nvSpPr>
            <p:spPr bwMode="auto">
              <a:xfrm>
                <a:off x="130" y="551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59" name="AutoShape 13"/>
              <p:cNvSpPr>
                <a:spLocks noChangeArrowheads="1"/>
              </p:cNvSpPr>
              <p:nvPr/>
            </p:nvSpPr>
            <p:spPr bwMode="auto">
              <a:xfrm>
                <a:off x="167" y="614"/>
                <a:ext cx="37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375 h 21600"/>
                  <a:gd name="T26" fmla="*/ 18681 w 21600"/>
                  <a:gd name="T27" fmla="*/ 1822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60" name="Rectangle 14"/>
              <p:cNvSpPr>
                <a:spLocks noChangeArrowheads="1"/>
              </p:cNvSpPr>
              <p:nvPr/>
            </p:nvSpPr>
            <p:spPr bwMode="auto">
              <a:xfrm>
                <a:off x="248" y="502"/>
                <a:ext cx="55" cy="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61" name="AutoShape 15"/>
              <p:cNvSpPr>
                <a:spLocks noChangeArrowheads="1"/>
              </p:cNvSpPr>
              <p:nvPr/>
            </p:nvSpPr>
            <p:spPr bwMode="auto">
              <a:xfrm>
                <a:off x="370" y="578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62" name="Text Box 16"/>
              <p:cNvSpPr txBox="1">
                <a:spLocks noChangeArrowheads="1"/>
              </p:cNvSpPr>
              <p:nvPr/>
            </p:nvSpPr>
            <p:spPr bwMode="auto">
              <a:xfrm>
                <a:off x="255" y="524"/>
                <a:ext cx="41" cy="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b="1"/>
                  <a:t>$ </a:t>
                </a:r>
                <a:r>
                  <a:rPr lang="en-US"/>
                  <a:t> </a:t>
                </a:r>
              </a:p>
            </p:txBody>
          </p:sp>
          <p:sp>
            <p:nvSpPr>
              <p:cNvPr id="31763" name="AutoShape 17"/>
              <p:cNvSpPr>
                <a:spLocks noChangeArrowheads="1"/>
              </p:cNvSpPr>
              <p:nvPr/>
            </p:nvSpPr>
            <p:spPr bwMode="auto">
              <a:xfrm>
                <a:off x="187" y="430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64" name="AutoShape 18"/>
              <p:cNvSpPr>
                <a:spLocks noChangeArrowheads="1"/>
              </p:cNvSpPr>
              <p:nvPr/>
            </p:nvSpPr>
            <p:spPr bwMode="auto">
              <a:xfrm>
                <a:off x="137" y="485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65" name="AutoShape 19"/>
              <p:cNvSpPr>
                <a:spLocks noChangeArrowheads="1"/>
              </p:cNvSpPr>
              <p:nvPr/>
            </p:nvSpPr>
            <p:spPr bwMode="auto">
              <a:xfrm>
                <a:off x="143" y="586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66" name="AutoShape 20"/>
              <p:cNvSpPr>
                <a:spLocks noChangeArrowheads="1"/>
              </p:cNvSpPr>
              <p:nvPr/>
            </p:nvSpPr>
            <p:spPr bwMode="auto">
              <a:xfrm>
                <a:off x="198" y="636"/>
                <a:ext cx="37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375 h 21600"/>
                  <a:gd name="T26" fmla="*/ 18681 w 21600"/>
                  <a:gd name="T27" fmla="*/ 1822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67" name="AutoShape 21"/>
              <p:cNvSpPr>
                <a:spLocks noChangeArrowheads="1"/>
              </p:cNvSpPr>
              <p:nvPr/>
            </p:nvSpPr>
            <p:spPr bwMode="auto">
              <a:xfrm>
                <a:off x="279" y="644"/>
                <a:ext cx="37" cy="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2880 h 21600"/>
                  <a:gd name="T26" fmla="*/ 18681 w 21600"/>
                  <a:gd name="T27" fmla="*/ 1872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68" name="AutoShape 22"/>
              <p:cNvSpPr>
                <a:spLocks noChangeArrowheads="1"/>
              </p:cNvSpPr>
              <p:nvPr/>
            </p:nvSpPr>
            <p:spPr bwMode="auto">
              <a:xfrm>
                <a:off x="265" y="412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69" name="AutoShape 23"/>
              <p:cNvSpPr>
                <a:spLocks noChangeArrowheads="1"/>
              </p:cNvSpPr>
              <p:nvPr/>
            </p:nvSpPr>
            <p:spPr bwMode="auto">
              <a:xfrm>
                <a:off x="340" y="440"/>
                <a:ext cx="37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375 h 21600"/>
                  <a:gd name="T26" fmla="*/ 18681 w 21600"/>
                  <a:gd name="T27" fmla="*/ 1822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70" name="AutoShape 24"/>
              <p:cNvSpPr>
                <a:spLocks noChangeArrowheads="1"/>
              </p:cNvSpPr>
              <p:nvPr/>
            </p:nvSpPr>
            <p:spPr bwMode="auto">
              <a:xfrm>
                <a:off x="380" y="505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71" name="AutoShape 25"/>
              <p:cNvSpPr>
                <a:spLocks noChangeArrowheads="1"/>
              </p:cNvSpPr>
              <p:nvPr/>
            </p:nvSpPr>
            <p:spPr bwMode="auto">
              <a:xfrm>
                <a:off x="129" y="519"/>
                <a:ext cx="37" cy="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2880 h 21600"/>
                  <a:gd name="T26" fmla="*/ 18681 w 21600"/>
                  <a:gd name="T27" fmla="*/ 1872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772" name="AutoShape 26"/>
              <p:cNvSpPr>
                <a:spLocks noChangeArrowheads="1"/>
              </p:cNvSpPr>
              <p:nvPr/>
            </p:nvSpPr>
            <p:spPr bwMode="auto">
              <a:xfrm>
                <a:off x="351" y="609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31748" name="Line 27"/>
            <p:cNvSpPr>
              <a:spLocks noChangeShapeType="1"/>
            </p:cNvSpPr>
            <p:nvPr/>
          </p:nvSpPr>
          <p:spPr bwMode="auto">
            <a:xfrm flipH="1">
              <a:off x="172" y="535"/>
              <a:ext cx="6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9" name="Line 28"/>
            <p:cNvSpPr>
              <a:spLocks noChangeShapeType="1"/>
            </p:cNvSpPr>
            <p:nvPr/>
          </p:nvSpPr>
          <p:spPr bwMode="auto">
            <a:xfrm>
              <a:off x="287" y="569"/>
              <a:ext cx="33" cy="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6" name="Rectangle 29"/>
          <p:cNvSpPr>
            <a:spLocks noChangeArrowheads="1"/>
          </p:cNvSpPr>
          <p:nvPr/>
        </p:nvSpPr>
        <p:spPr bwMode="auto">
          <a:xfrm>
            <a:off x="2286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 i="0">
                <a:solidFill>
                  <a:schemeClr val="accent1"/>
                </a:solidFill>
              </a:rPr>
              <a:t>Borrow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"/>
          <p:cNvGrpSpPr>
            <a:grpSpLocks/>
          </p:cNvGrpSpPr>
          <p:nvPr/>
        </p:nvGrpSpPr>
        <p:grpSpPr bwMode="auto">
          <a:xfrm>
            <a:off x="1981200" y="838200"/>
            <a:ext cx="5257800" cy="4800600"/>
            <a:chOff x="125" y="741"/>
            <a:chExt cx="300" cy="277"/>
          </a:xfrm>
        </p:grpSpPr>
        <p:grpSp>
          <p:nvGrpSpPr>
            <p:cNvPr id="32771" name="Group 3"/>
            <p:cNvGrpSpPr>
              <a:grpSpLocks/>
            </p:cNvGrpSpPr>
            <p:nvPr/>
          </p:nvGrpSpPr>
          <p:grpSpPr bwMode="auto">
            <a:xfrm>
              <a:off x="125" y="741"/>
              <a:ext cx="300" cy="277"/>
              <a:chOff x="125" y="741"/>
              <a:chExt cx="300" cy="277"/>
            </a:xfrm>
          </p:grpSpPr>
          <p:grpSp>
            <p:nvGrpSpPr>
              <p:cNvPr id="32774" name="Group 4"/>
              <p:cNvGrpSpPr>
                <a:grpSpLocks/>
              </p:cNvGrpSpPr>
              <p:nvPr/>
            </p:nvGrpSpPr>
            <p:grpSpPr bwMode="auto">
              <a:xfrm>
                <a:off x="125" y="741"/>
                <a:ext cx="300" cy="277"/>
                <a:chOff x="125" y="741"/>
                <a:chExt cx="300" cy="277"/>
              </a:xfrm>
            </p:grpSpPr>
            <p:sp>
              <p:nvSpPr>
                <p:cNvPr id="32798" name="Oval 5"/>
                <p:cNvSpPr>
                  <a:spLocks noChangeArrowheads="1"/>
                </p:cNvSpPr>
                <p:nvPr/>
              </p:nvSpPr>
              <p:spPr bwMode="auto">
                <a:xfrm>
                  <a:off x="125" y="741"/>
                  <a:ext cx="300" cy="27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99" name="AutoShape 6"/>
                <p:cNvSpPr>
                  <a:spLocks noChangeArrowheads="1"/>
                </p:cNvSpPr>
                <p:nvPr/>
              </p:nvSpPr>
              <p:spPr bwMode="auto">
                <a:xfrm>
                  <a:off x="224" y="749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00" name="AutoShape 7"/>
                <p:cNvSpPr>
                  <a:spLocks noChangeArrowheads="1"/>
                </p:cNvSpPr>
                <p:nvPr/>
              </p:nvSpPr>
              <p:spPr bwMode="auto">
                <a:xfrm>
                  <a:off x="304" y="754"/>
                  <a:ext cx="37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375 h 21600"/>
                    <a:gd name="T26" fmla="*/ 18681 w 21600"/>
                    <a:gd name="T27" fmla="*/ 1822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01" name="AutoShape 8"/>
                <p:cNvSpPr>
                  <a:spLocks noChangeArrowheads="1"/>
                </p:cNvSpPr>
                <p:nvPr/>
              </p:nvSpPr>
              <p:spPr bwMode="auto">
                <a:xfrm>
                  <a:off x="367" y="803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02" name="AutoShape 9"/>
                <p:cNvSpPr>
                  <a:spLocks noChangeArrowheads="1"/>
                </p:cNvSpPr>
                <p:nvPr/>
              </p:nvSpPr>
              <p:spPr bwMode="auto">
                <a:xfrm>
                  <a:off x="382" y="877"/>
                  <a:ext cx="37" cy="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2880 h 21600"/>
                    <a:gd name="T26" fmla="*/ 18681 w 21600"/>
                    <a:gd name="T27" fmla="*/ 1872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03" name="AutoShape 10"/>
                <p:cNvSpPr>
                  <a:spLocks noChangeArrowheads="1"/>
                </p:cNvSpPr>
                <p:nvPr/>
              </p:nvSpPr>
              <p:spPr bwMode="auto">
                <a:xfrm>
                  <a:off x="239" y="978"/>
                  <a:ext cx="37" cy="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2880 h 21600"/>
                    <a:gd name="T26" fmla="*/ 18681 w 21600"/>
                    <a:gd name="T27" fmla="*/ 1872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04" name="AutoShape 11"/>
                <p:cNvSpPr>
                  <a:spLocks noChangeArrowheads="1"/>
                </p:cNvSpPr>
                <p:nvPr/>
              </p:nvSpPr>
              <p:spPr bwMode="auto">
                <a:xfrm>
                  <a:off x="318" y="967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05" name="AutoShape 12"/>
                <p:cNvSpPr>
                  <a:spLocks noChangeArrowheads="1"/>
                </p:cNvSpPr>
                <p:nvPr/>
              </p:nvSpPr>
              <p:spPr bwMode="auto">
                <a:xfrm>
                  <a:off x="158" y="789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06" name="AutoShape 13"/>
                <p:cNvSpPr>
                  <a:spLocks noChangeArrowheads="1"/>
                </p:cNvSpPr>
                <p:nvPr/>
              </p:nvSpPr>
              <p:spPr bwMode="auto">
                <a:xfrm>
                  <a:off x="130" y="885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07" name="AutoShape 14"/>
                <p:cNvSpPr>
                  <a:spLocks noChangeArrowheads="1"/>
                </p:cNvSpPr>
                <p:nvPr/>
              </p:nvSpPr>
              <p:spPr bwMode="auto">
                <a:xfrm>
                  <a:off x="167" y="948"/>
                  <a:ext cx="37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375 h 21600"/>
                    <a:gd name="T26" fmla="*/ 18681 w 21600"/>
                    <a:gd name="T27" fmla="*/ 1822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08" name="Rectangle 15"/>
                <p:cNvSpPr>
                  <a:spLocks noChangeArrowheads="1"/>
                </p:cNvSpPr>
                <p:nvPr/>
              </p:nvSpPr>
              <p:spPr bwMode="auto">
                <a:xfrm>
                  <a:off x="248" y="836"/>
                  <a:ext cx="55" cy="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09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" y="912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1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5" y="842"/>
                  <a:ext cx="41" cy="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1"/>
                    <a:t>$ </a:t>
                  </a:r>
                </a:p>
                <a:p>
                  <a:pPr algn="ctr"/>
                  <a:r>
                    <a:rPr lang="en-US" b="1"/>
                    <a:t>+ </a:t>
                  </a:r>
                </a:p>
                <a:p>
                  <a:pPr algn="ctr"/>
                  <a:r>
                    <a:rPr lang="en-US" b="1"/>
                    <a:t>$</a:t>
                  </a:r>
                  <a:r>
                    <a:rPr lang="en-US"/>
                    <a:t> </a:t>
                  </a:r>
                </a:p>
              </p:txBody>
            </p:sp>
            <p:sp>
              <p:nvSpPr>
                <p:cNvPr id="32811" name="AutoShape 18"/>
                <p:cNvSpPr>
                  <a:spLocks noChangeArrowheads="1"/>
                </p:cNvSpPr>
                <p:nvPr/>
              </p:nvSpPr>
              <p:spPr bwMode="auto">
                <a:xfrm>
                  <a:off x="187" y="764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12" name="AutoShape 19"/>
                <p:cNvSpPr>
                  <a:spLocks noChangeArrowheads="1"/>
                </p:cNvSpPr>
                <p:nvPr/>
              </p:nvSpPr>
              <p:spPr bwMode="auto">
                <a:xfrm>
                  <a:off x="137" y="819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13" name="AutoShape 20"/>
                <p:cNvSpPr>
                  <a:spLocks noChangeArrowheads="1"/>
                </p:cNvSpPr>
                <p:nvPr/>
              </p:nvSpPr>
              <p:spPr bwMode="auto">
                <a:xfrm>
                  <a:off x="143" y="920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14" name="AutoShape 21"/>
                <p:cNvSpPr>
                  <a:spLocks noChangeArrowheads="1"/>
                </p:cNvSpPr>
                <p:nvPr/>
              </p:nvSpPr>
              <p:spPr bwMode="auto">
                <a:xfrm>
                  <a:off x="198" y="970"/>
                  <a:ext cx="37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375 h 21600"/>
                    <a:gd name="T26" fmla="*/ 18681 w 21600"/>
                    <a:gd name="T27" fmla="*/ 1822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15" name="AutoShape 22"/>
                <p:cNvSpPr>
                  <a:spLocks noChangeArrowheads="1"/>
                </p:cNvSpPr>
                <p:nvPr/>
              </p:nvSpPr>
              <p:spPr bwMode="auto">
                <a:xfrm>
                  <a:off x="279" y="978"/>
                  <a:ext cx="37" cy="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2880 h 21600"/>
                    <a:gd name="T26" fmla="*/ 18681 w 21600"/>
                    <a:gd name="T27" fmla="*/ 1872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16" name="AutoShape 23"/>
                <p:cNvSpPr>
                  <a:spLocks noChangeArrowheads="1"/>
                </p:cNvSpPr>
                <p:nvPr/>
              </p:nvSpPr>
              <p:spPr bwMode="auto">
                <a:xfrm>
                  <a:off x="265" y="746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17" name="AutoShape 24"/>
                <p:cNvSpPr>
                  <a:spLocks noChangeArrowheads="1"/>
                </p:cNvSpPr>
                <p:nvPr/>
              </p:nvSpPr>
              <p:spPr bwMode="auto">
                <a:xfrm>
                  <a:off x="340" y="774"/>
                  <a:ext cx="37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375 h 21600"/>
                    <a:gd name="T26" fmla="*/ 18681 w 21600"/>
                    <a:gd name="T27" fmla="*/ 1822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18" name="AutoShape 25"/>
                <p:cNvSpPr>
                  <a:spLocks noChangeArrowheads="1"/>
                </p:cNvSpPr>
                <p:nvPr/>
              </p:nvSpPr>
              <p:spPr bwMode="auto">
                <a:xfrm>
                  <a:off x="380" y="839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19" name="AutoShape 26"/>
                <p:cNvSpPr>
                  <a:spLocks noChangeArrowheads="1"/>
                </p:cNvSpPr>
                <p:nvPr/>
              </p:nvSpPr>
              <p:spPr bwMode="auto">
                <a:xfrm>
                  <a:off x="129" y="853"/>
                  <a:ext cx="37" cy="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2880 h 21600"/>
                    <a:gd name="T26" fmla="*/ 18681 w 21600"/>
                    <a:gd name="T27" fmla="*/ 1872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20" name="AutoShape 27"/>
                <p:cNvSpPr>
                  <a:spLocks noChangeArrowheads="1"/>
                </p:cNvSpPr>
                <p:nvPr/>
              </p:nvSpPr>
              <p:spPr bwMode="auto">
                <a:xfrm>
                  <a:off x="351" y="943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775" name="Group 28"/>
              <p:cNvGrpSpPr>
                <a:grpSpLocks/>
              </p:cNvGrpSpPr>
              <p:nvPr/>
            </p:nvGrpSpPr>
            <p:grpSpPr bwMode="auto">
              <a:xfrm>
                <a:off x="170" y="784"/>
                <a:ext cx="205" cy="186"/>
                <a:chOff x="170" y="784"/>
                <a:chExt cx="205" cy="186"/>
              </a:xfrm>
            </p:grpSpPr>
            <p:grpSp>
              <p:nvGrpSpPr>
                <p:cNvPr id="32776" name="Group 29"/>
                <p:cNvGrpSpPr>
                  <a:grpSpLocks/>
                </p:cNvGrpSpPr>
                <p:nvPr/>
              </p:nvGrpSpPr>
              <p:grpSpPr bwMode="auto">
                <a:xfrm>
                  <a:off x="170" y="870"/>
                  <a:ext cx="205" cy="100"/>
                  <a:chOff x="155" y="201"/>
                  <a:chExt cx="205" cy="101"/>
                </a:xfrm>
              </p:grpSpPr>
              <p:sp>
                <p:nvSpPr>
                  <p:cNvPr id="32788" name="Line 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2" y="235"/>
                    <a:ext cx="27" cy="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9" name="Line 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1" y="238"/>
                    <a:ext cx="8" cy="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0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" y="238"/>
                    <a:ext cx="8" cy="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" y="235"/>
                    <a:ext cx="27" cy="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2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9" y="226"/>
                    <a:ext cx="33" cy="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3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1" y="226"/>
                    <a:ext cx="33" cy="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4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" y="213"/>
                    <a:ext cx="52" cy="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5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2" y="214"/>
                    <a:ext cx="49" cy="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6" name="Line 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1" y="201"/>
                    <a:ext cx="59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7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5" y="201"/>
                    <a:ext cx="59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777" name="Group 40"/>
                <p:cNvGrpSpPr>
                  <a:grpSpLocks/>
                </p:cNvGrpSpPr>
                <p:nvPr/>
              </p:nvGrpSpPr>
              <p:grpSpPr bwMode="auto">
                <a:xfrm>
                  <a:off x="172" y="784"/>
                  <a:ext cx="200" cy="84"/>
                  <a:chOff x="157" y="115"/>
                  <a:chExt cx="200" cy="84"/>
                </a:xfrm>
              </p:grpSpPr>
              <p:sp>
                <p:nvSpPr>
                  <p:cNvPr id="32778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2" y="122"/>
                    <a:ext cx="16" cy="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7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71" y="118"/>
                    <a:ext cx="0" cy="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38" y="115"/>
                    <a:ext cx="13" cy="4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10" y="125"/>
                    <a:ext cx="27" cy="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85" y="144"/>
                    <a:ext cx="37" cy="2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3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1" y="139"/>
                    <a:ext cx="27" cy="3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5" y="169"/>
                    <a:ext cx="52" cy="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5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2" y="159"/>
                    <a:ext cx="47" cy="2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6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1" y="188"/>
                    <a:ext cx="5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7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7" y="195"/>
                    <a:ext cx="57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2772" name="Line 51"/>
            <p:cNvSpPr>
              <a:spLocks noChangeShapeType="1"/>
            </p:cNvSpPr>
            <p:nvPr/>
          </p:nvSpPr>
          <p:spPr bwMode="auto">
            <a:xfrm flipV="1">
              <a:off x="168" y="858"/>
              <a:ext cx="5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3" name="Line 52"/>
            <p:cNvSpPr>
              <a:spLocks noChangeShapeType="1"/>
            </p:cNvSpPr>
            <p:nvPr/>
          </p:nvSpPr>
          <p:spPr bwMode="auto">
            <a:xfrm flipH="1" flipV="1">
              <a:off x="305" y="901"/>
              <a:ext cx="27" cy="6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0" name="Rectangle 53"/>
          <p:cNvSpPr>
            <a:spLocks noChangeArrowheads="1"/>
          </p:cNvSpPr>
          <p:nvPr/>
        </p:nvSpPr>
        <p:spPr bwMode="auto">
          <a:xfrm>
            <a:off x="2286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 i="0">
                <a:solidFill>
                  <a:schemeClr val="accent1"/>
                </a:solidFill>
              </a:rPr>
              <a:t>Save and Repay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2"/>
          <p:cNvGrpSpPr>
            <a:grpSpLocks/>
          </p:cNvGrpSpPr>
          <p:nvPr/>
        </p:nvGrpSpPr>
        <p:grpSpPr bwMode="auto">
          <a:xfrm>
            <a:off x="762000" y="1744663"/>
            <a:ext cx="3317875" cy="3378200"/>
            <a:chOff x="125" y="741"/>
            <a:chExt cx="300" cy="277"/>
          </a:xfrm>
        </p:grpSpPr>
        <p:grpSp>
          <p:nvGrpSpPr>
            <p:cNvPr id="33846" name="Group 3"/>
            <p:cNvGrpSpPr>
              <a:grpSpLocks/>
            </p:cNvGrpSpPr>
            <p:nvPr/>
          </p:nvGrpSpPr>
          <p:grpSpPr bwMode="auto">
            <a:xfrm>
              <a:off x="125" y="741"/>
              <a:ext cx="300" cy="277"/>
              <a:chOff x="125" y="741"/>
              <a:chExt cx="300" cy="277"/>
            </a:xfrm>
          </p:grpSpPr>
          <p:grpSp>
            <p:nvGrpSpPr>
              <p:cNvPr id="33849" name="Group 4"/>
              <p:cNvGrpSpPr>
                <a:grpSpLocks/>
              </p:cNvGrpSpPr>
              <p:nvPr/>
            </p:nvGrpSpPr>
            <p:grpSpPr bwMode="auto">
              <a:xfrm>
                <a:off x="125" y="741"/>
                <a:ext cx="300" cy="277"/>
                <a:chOff x="125" y="741"/>
                <a:chExt cx="300" cy="277"/>
              </a:xfrm>
            </p:grpSpPr>
            <p:sp>
              <p:nvSpPr>
                <p:cNvPr id="33873" name="Oval 5"/>
                <p:cNvSpPr>
                  <a:spLocks noChangeArrowheads="1"/>
                </p:cNvSpPr>
                <p:nvPr/>
              </p:nvSpPr>
              <p:spPr bwMode="auto">
                <a:xfrm>
                  <a:off x="125" y="741"/>
                  <a:ext cx="300" cy="27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74" name="AutoShape 6"/>
                <p:cNvSpPr>
                  <a:spLocks noChangeArrowheads="1"/>
                </p:cNvSpPr>
                <p:nvPr/>
              </p:nvSpPr>
              <p:spPr bwMode="auto">
                <a:xfrm>
                  <a:off x="224" y="749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75" name="AutoShape 7"/>
                <p:cNvSpPr>
                  <a:spLocks noChangeArrowheads="1"/>
                </p:cNvSpPr>
                <p:nvPr/>
              </p:nvSpPr>
              <p:spPr bwMode="auto">
                <a:xfrm>
                  <a:off x="304" y="754"/>
                  <a:ext cx="37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375 h 21600"/>
                    <a:gd name="T26" fmla="*/ 18681 w 21600"/>
                    <a:gd name="T27" fmla="*/ 1822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76" name="AutoShape 8"/>
                <p:cNvSpPr>
                  <a:spLocks noChangeArrowheads="1"/>
                </p:cNvSpPr>
                <p:nvPr/>
              </p:nvSpPr>
              <p:spPr bwMode="auto">
                <a:xfrm>
                  <a:off x="367" y="803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77" name="AutoShape 9"/>
                <p:cNvSpPr>
                  <a:spLocks noChangeArrowheads="1"/>
                </p:cNvSpPr>
                <p:nvPr/>
              </p:nvSpPr>
              <p:spPr bwMode="auto">
                <a:xfrm>
                  <a:off x="382" y="877"/>
                  <a:ext cx="37" cy="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2880 h 21600"/>
                    <a:gd name="T26" fmla="*/ 18681 w 21600"/>
                    <a:gd name="T27" fmla="*/ 1872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78" name="AutoShape 10"/>
                <p:cNvSpPr>
                  <a:spLocks noChangeArrowheads="1"/>
                </p:cNvSpPr>
                <p:nvPr/>
              </p:nvSpPr>
              <p:spPr bwMode="auto">
                <a:xfrm>
                  <a:off x="239" y="978"/>
                  <a:ext cx="37" cy="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2880 h 21600"/>
                    <a:gd name="T26" fmla="*/ 18681 w 21600"/>
                    <a:gd name="T27" fmla="*/ 1872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79" name="AutoShape 11"/>
                <p:cNvSpPr>
                  <a:spLocks noChangeArrowheads="1"/>
                </p:cNvSpPr>
                <p:nvPr/>
              </p:nvSpPr>
              <p:spPr bwMode="auto">
                <a:xfrm>
                  <a:off x="318" y="967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80" name="AutoShape 12"/>
                <p:cNvSpPr>
                  <a:spLocks noChangeArrowheads="1"/>
                </p:cNvSpPr>
                <p:nvPr/>
              </p:nvSpPr>
              <p:spPr bwMode="auto">
                <a:xfrm>
                  <a:off x="158" y="789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81" name="AutoShape 13"/>
                <p:cNvSpPr>
                  <a:spLocks noChangeArrowheads="1"/>
                </p:cNvSpPr>
                <p:nvPr/>
              </p:nvSpPr>
              <p:spPr bwMode="auto">
                <a:xfrm>
                  <a:off x="130" y="885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82" name="AutoShape 14"/>
                <p:cNvSpPr>
                  <a:spLocks noChangeArrowheads="1"/>
                </p:cNvSpPr>
                <p:nvPr/>
              </p:nvSpPr>
              <p:spPr bwMode="auto">
                <a:xfrm>
                  <a:off x="167" y="948"/>
                  <a:ext cx="37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375 h 21600"/>
                    <a:gd name="T26" fmla="*/ 18681 w 21600"/>
                    <a:gd name="T27" fmla="*/ 1822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83" name="Rectangle 15"/>
                <p:cNvSpPr>
                  <a:spLocks noChangeArrowheads="1"/>
                </p:cNvSpPr>
                <p:nvPr/>
              </p:nvSpPr>
              <p:spPr bwMode="auto">
                <a:xfrm>
                  <a:off x="248" y="836"/>
                  <a:ext cx="55" cy="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84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" y="912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8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5" y="842"/>
                  <a:ext cx="41" cy="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200" b="1"/>
                    <a:t>$ </a:t>
                  </a:r>
                </a:p>
                <a:p>
                  <a:pPr algn="ctr"/>
                  <a:r>
                    <a:rPr lang="en-US" sz="1200" b="1"/>
                    <a:t>+ </a:t>
                  </a:r>
                </a:p>
                <a:p>
                  <a:pPr algn="ctr"/>
                  <a:r>
                    <a:rPr lang="en-US" sz="1200" b="1"/>
                    <a:t>$</a:t>
                  </a:r>
                  <a:r>
                    <a:rPr lang="en-US" sz="1200"/>
                    <a:t> </a:t>
                  </a:r>
                </a:p>
              </p:txBody>
            </p:sp>
            <p:sp>
              <p:nvSpPr>
                <p:cNvPr id="33886" name="AutoShape 18"/>
                <p:cNvSpPr>
                  <a:spLocks noChangeArrowheads="1"/>
                </p:cNvSpPr>
                <p:nvPr/>
              </p:nvSpPr>
              <p:spPr bwMode="auto">
                <a:xfrm>
                  <a:off x="187" y="764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87" name="AutoShape 19"/>
                <p:cNvSpPr>
                  <a:spLocks noChangeArrowheads="1"/>
                </p:cNvSpPr>
                <p:nvPr/>
              </p:nvSpPr>
              <p:spPr bwMode="auto">
                <a:xfrm>
                  <a:off x="137" y="819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88" name="AutoShape 20"/>
                <p:cNvSpPr>
                  <a:spLocks noChangeArrowheads="1"/>
                </p:cNvSpPr>
                <p:nvPr/>
              </p:nvSpPr>
              <p:spPr bwMode="auto">
                <a:xfrm>
                  <a:off x="143" y="920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89" name="AutoShape 21"/>
                <p:cNvSpPr>
                  <a:spLocks noChangeArrowheads="1"/>
                </p:cNvSpPr>
                <p:nvPr/>
              </p:nvSpPr>
              <p:spPr bwMode="auto">
                <a:xfrm>
                  <a:off x="198" y="970"/>
                  <a:ext cx="37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375 h 21600"/>
                    <a:gd name="T26" fmla="*/ 18681 w 21600"/>
                    <a:gd name="T27" fmla="*/ 1822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90" name="AutoShape 22"/>
                <p:cNvSpPr>
                  <a:spLocks noChangeArrowheads="1"/>
                </p:cNvSpPr>
                <p:nvPr/>
              </p:nvSpPr>
              <p:spPr bwMode="auto">
                <a:xfrm>
                  <a:off x="279" y="978"/>
                  <a:ext cx="37" cy="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2880 h 21600"/>
                    <a:gd name="T26" fmla="*/ 18681 w 21600"/>
                    <a:gd name="T27" fmla="*/ 1872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91" name="AutoShape 23"/>
                <p:cNvSpPr>
                  <a:spLocks noChangeArrowheads="1"/>
                </p:cNvSpPr>
                <p:nvPr/>
              </p:nvSpPr>
              <p:spPr bwMode="auto">
                <a:xfrm>
                  <a:off x="265" y="746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92" name="AutoShape 24"/>
                <p:cNvSpPr>
                  <a:spLocks noChangeArrowheads="1"/>
                </p:cNvSpPr>
                <p:nvPr/>
              </p:nvSpPr>
              <p:spPr bwMode="auto">
                <a:xfrm>
                  <a:off x="340" y="774"/>
                  <a:ext cx="37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375 h 21600"/>
                    <a:gd name="T26" fmla="*/ 18681 w 21600"/>
                    <a:gd name="T27" fmla="*/ 1822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93" name="AutoShape 25"/>
                <p:cNvSpPr>
                  <a:spLocks noChangeArrowheads="1"/>
                </p:cNvSpPr>
                <p:nvPr/>
              </p:nvSpPr>
              <p:spPr bwMode="auto">
                <a:xfrm>
                  <a:off x="380" y="839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94" name="AutoShape 26"/>
                <p:cNvSpPr>
                  <a:spLocks noChangeArrowheads="1"/>
                </p:cNvSpPr>
                <p:nvPr/>
              </p:nvSpPr>
              <p:spPr bwMode="auto">
                <a:xfrm>
                  <a:off x="129" y="853"/>
                  <a:ext cx="37" cy="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2880 h 21600"/>
                    <a:gd name="T26" fmla="*/ 18681 w 21600"/>
                    <a:gd name="T27" fmla="*/ 1872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95" name="AutoShape 27"/>
                <p:cNvSpPr>
                  <a:spLocks noChangeArrowheads="1"/>
                </p:cNvSpPr>
                <p:nvPr/>
              </p:nvSpPr>
              <p:spPr bwMode="auto">
                <a:xfrm>
                  <a:off x="351" y="943"/>
                  <a:ext cx="37" cy="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919 w 21600"/>
                    <a:gd name="T25" fmla="*/ 3484 h 21600"/>
                    <a:gd name="T26" fmla="*/ 18681 w 21600"/>
                    <a:gd name="T27" fmla="*/ 1811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850" name="Group 28"/>
              <p:cNvGrpSpPr>
                <a:grpSpLocks/>
              </p:cNvGrpSpPr>
              <p:nvPr/>
            </p:nvGrpSpPr>
            <p:grpSpPr bwMode="auto">
              <a:xfrm>
                <a:off x="170" y="784"/>
                <a:ext cx="205" cy="186"/>
                <a:chOff x="170" y="784"/>
                <a:chExt cx="205" cy="186"/>
              </a:xfrm>
            </p:grpSpPr>
            <p:grpSp>
              <p:nvGrpSpPr>
                <p:cNvPr id="33851" name="Group 29"/>
                <p:cNvGrpSpPr>
                  <a:grpSpLocks/>
                </p:cNvGrpSpPr>
                <p:nvPr/>
              </p:nvGrpSpPr>
              <p:grpSpPr bwMode="auto">
                <a:xfrm>
                  <a:off x="170" y="870"/>
                  <a:ext cx="205" cy="100"/>
                  <a:chOff x="155" y="201"/>
                  <a:chExt cx="205" cy="101"/>
                </a:xfrm>
              </p:grpSpPr>
              <p:sp>
                <p:nvSpPr>
                  <p:cNvPr id="33863" name="Line 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2" y="235"/>
                    <a:ext cx="27" cy="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4" name="Line 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1" y="238"/>
                    <a:ext cx="8" cy="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5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" y="238"/>
                    <a:ext cx="8" cy="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" y="235"/>
                    <a:ext cx="27" cy="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7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9" y="226"/>
                    <a:ext cx="33" cy="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8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1" y="226"/>
                    <a:ext cx="33" cy="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9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" y="213"/>
                    <a:ext cx="52" cy="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0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2" y="214"/>
                    <a:ext cx="49" cy="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1" name="Line 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1" y="201"/>
                    <a:ext cx="59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2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5" y="201"/>
                    <a:ext cx="59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852" name="Group 40"/>
                <p:cNvGrpSpPr>
                  <a:grpSpLocks/>
                </p:cNvGrpSpPr>
                <p:nvPr/>
              </p:nvGrpSpPr>
              <p:grpSpPr bwMode="auto">
                <a:xfrm>
                  <a:off x="172" y="784"/>
                  <a:ext cx="200" cy="84"/>
                  <a:chOff x="157" y="115"/>
                  <a:chExt cx="200" cy="84"/>
                </a:xfrm>
              </p:grpSpPr>
              <p:sp>
                <p:nvSpPr>
                  <p:cNvPr id="3385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2" y="122"/>
                    <a:ext cx="16" cy="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71" y="118"/>
                    <a:ext cx="0" cy="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5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38" y="115"/>
                    <a:ext cx="13" cy="4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6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10" y="125"/>
                    <a:ext cx="27" cy="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7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85" y="144"/>
                    <a:ext cx="37" cy="2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8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1" y="139"/>
                    <a:ext cx="27" cy="3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9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5" y="169"/>
                    <a:ext cx="52" cy="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0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2" y="159"/>
                    <a:ext cx="47" cy="2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1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1" y="188"/>
                    <a:ext cx="5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2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7" y="195"/>
                    <a:ext cx="57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3847" name="Line 51"/>
            <p:cNvSpPr>
              <a:spLocks noChangeShapeType="1"/>
            </p:cNvSpPr>
            <p:nvPr/>
          </p:nvSpPr>
          <p:spPr bwMode="auto">
            <a:xfrm flipV="1">
              <a:off x="168" y="858"/>
              <a:ext cx="5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52"/>
            <p:cNvSpPr>
              <a:spLocks noChangeShapeType="1"/>
            </p:cNvSpPr>
            <p:nvPr/>
          </p:nvSpPr>
          <p:spPr bwMode="auto">
            <a:xfrm flipH="1" flipV="1">
              <a:off x="305" y="901"/>
              <a:ext cx="27" cy="6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4" name="Group 53"/>
          <p:cNvGrpSpPr>
            <a:grpSpLocks/>
          </p:cNvGrpSpPr>
          <p:nvPr/>
        </p:nvGrpSpPr>
        <p:grpSpPr bwMode="auto">
          <a:xfrm>
            <a:off x="5257800" y="1744663"/>
            <a:ext cx="3257550" cy="3378200"/>
            <a:chOff x="124" y="72"/>
            <a:chExt cx="300" cy="278"/>
          </a:xfrm>
        </p:grpSpPr>
        <p:grpSp>
          <p:nvGrpSpPr>
            <p:cNvPr id="33799" name="Group 54"/>
            <p:cNvGrpSpPr>
              <a:grpSpLocks/>
            </p:cNvGrpSpPr>
            <p:nvPr/>
          </p:nvGrpSpPr>
          <p:grpSpPr bwMode="auto">
            <a:xfrm>
              <a:off x="124" y="72"/>
              <a:ext cx="300" cy="278"/>
              <a:chOff x="124" y="72"/>
              <a:chExt cx="300" cy="278"/>
            </a:xfrm>
          </p:grpSpPr>
          <p:sp>
            <p:nvSpPr>
              <p:cNvPr id="33823" name="Oval 55"/>
              <p:cNvSpPr>
                <a:spLocks noChangeArrowheads="1"/>
              </p:cNvSpPr>
              <p:nvPr/>
            </p:nvSpPr>
            <p:spPr bwMode="auto">
              <a:xfrm>
                <a:off x="124" y="72"/>
                <a:ext cx="300" cy="27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24" name="AutoShape 56"/>
              <p:cNvSpPr>
                <a:spLocks noChangeArrowheads="1"/>
              </p:cNvSpPr>
              <p:nvPr/>
            </p:nvSpPr>
            <p:spPr bwMode="auto">
              <a:xfrm>
                <a:off x="223" y="80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25" name="AutoShape 57"/>
              <p:cNvSpPr>
                <a:spLocks noChangeArrowheads="1"/>
              </p:cNvSpPr>
              <p:nvPr/>
            </p:nvSpPr>
            <p:spPr bwMode="auto">
              <a:xfrm>
                <a:off x="303" y="85"/>
                <a:ext cx="37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375 h 21600"/>
                  <a:gd name="T26" fmla="*/ 18681 w 21600"/>
                  <a:gd name="T27" fmla="*/ 1822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26" name="AutoShape 58"/>
              <p:cNvSpPr>
                <a:spLocks noChangeArrowheads="1"/>
              </p:cNvSpPr>
              <p:nvPr/>
            </p:nvSpPr>
            <p:spPr bwMode="auto">
              <a:xfrm>
                <a:off x="366" y="134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27" name="AutoShape 59"/>
              <p:cNvSpPr>
                <a:spLocks noChangeArrowheads="1"/>
              </p:cNvSpPr>
              <p:nvPr/>
            </p:nvSpPr>
            <p:spPr bwMode="auto">
              <a:xfrm>
                <a:off x="381" y="208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28" name="AutoShape 60"/>
              <p:cNvSpPr>
                <a:spLocks noChangeArrowheads="1"/>
              </p:cNvSpPr>
              <p:nvPr/>
            </p:nvSpPr>
            <p:spPr bwMode="auto">
              <a:xfrm>
                <a:off x="238" y="310"/>
                <a:ext cx="37" cy="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2880 h 21600"/>
                  <a:gd name="T26" fmla="*/ 18681 w 21600"/>
                  <a:gd name="T27" fmla="*/ 1872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29" name="AutoShape 61"/>
              <p:cNvSpPr>
                <a:spLocks noChangeArrowheads="1"/>
              </p:cNvSpPr>
              <p:nvPr/>
            </p:nvSpPr>
            <p:spPr bwMode="auto">
              <a:xfrm>
                <a:off x="317" y="299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30" name="AutoShape 62"/>
              <p:cNvSpPr>
                <a:spLocks noChangeArrowheads="1"/>
              </p:cNvSpPr>
              <p:nvPr/>
            </p:nvSpPr>
            <p:spPr bwMode="auto">
              <a:xfrm>
                <a:off x="157" y="120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31" name="AutoShape 63"/>
              <p:cNvSpPr>
                <a:spLocks noChangeArrowheads="1"/>
              </p:cNvSpPr>
              <p:nvPr/>
            </p:nvSpPr>
            <p:spPr bwMode="auto">
              <a:xfrm>
                <a:off x="129" y="217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32" name="AutoShape 64"/>
              <p:cNvSpPr>
                <a:spLocks noChangeArrowheads="1"/>
              </p:cNvSpPr>
              <p:nvPr/>
            </p:nvSpPr>
            <p:spPr bwMode="auto">
              <a:xfrm>
                <a:off x="166" y="280"/>
                <a:ext cx="37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375 h 21600"/>
                  <a:gd name="T26" fmla="*/ 18681 w 21600"/>
                  <a:gd name="T27" fmla="*/ 1822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33" name="Rectangle 65"/>
              <p:cNvSpPr>
                <a:spLocks noChangeArrowheads="1"/>
              </p:cNvSpPr>
              <p:nvPr/>
            </p:nvSpPr>
            <p:spPr bwMode="auto">
              <a:xfrm>
                <a:off x="247" y="172"/>
                <a:ext cx="55" cy="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34" name="AutoShape 66"/>
              <p:cNvSpPr>
                <a:spLocks noChangeArrowheads="1"/>
              </p:cNvSpPr>
              <p:nvPr/>
            </p:nvSpPr>
            <p:spPr bwMode="auto">
              <a:xfrm>
                <a:off x="369" y="244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35" name="Text Box 67"/>
              <p:cNvSpPr txBox="1">
                <a:spLocks noChangeArrowheads="1"/>
              </p:cNvSpPr>
              <p:nvPr/>
            </p:nvSpPr>
            <p:spPr bwMode="auto">
              <a:xfrm>
                <a:off x="254" y="187"/>
                <a:ext cx="41" cy="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300" b="1"/>
                  <a:t>$</a:t>
                </a:r>
              </a:p>
            </p:txBody>
          </p:sp>
          <p:sp>
            <p:nvSpPr>
              <p:cNvPr id="33836" name="AutoShape 68"/>
              <p:cNvSpPr>
                <a:spLocks noChangeArrowheads="1"/>
              </p:cNvSpPr>
              <p:nvPr/>
            </p:nvSpPr>
            <p:spPr bwMode="auto">
              <a:xfrm>
                <a:off x="186" y="95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37" name="AutoShape 69"/>
              <p:cNvSpPr>
                <a:spLocks noChangeArrowheads="1"/>
              </p:cNvSpPr>
              <p:nvPr/>
            </p:nvSpPr>
            <p:spPr bwMode="auto">
              <a:xfrm>
                <a:off x="136" y="150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38" name="AutoShape 70"/>
              <p:cNvSpPr>
                <a:spLocks noChangeArrowheads="1"/>
              </p:cNvSpPr>
              <p:nvPr/>
            </p:nvSpPr>
            <p:spPr bwMode="auto">
              <a:xfrm>
                <a:off x="142" y="252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39" name="AutoShape 71"/>
              <p:cNvSpPr>
                <a:spLocks noChangeArrowheads="1"/>
              </p:cNvSpPr>
              <p:nvPr/>
            </p:nvSpPr>
            <p:spPr bwMode="auto">
              <a:xfrm>
                <a:off x="197" y="302"/>
                <a:ext cx="37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375 h 21600"/>
                  <a:gd name="T26" fmla="*/ 18681 w 21600"/>
                  <a:gd name="T27" fmla="*/ 1822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40" name="AutoShape 72"/>
              <p:cNvSpPr>
                <a:spLocks noChangeArrowheads="1"/>
              </p:cNvSpPr>
              <p:nvPr/>
            </p:nvSpPr>
            <p:spPr bwMode="auto">
              <a:xfrm>
                <a:off x="278" y="310"/>
                <a:ext cx="37" cy="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2880 h 21600"/>
                  <a:gd name="T26" fmla="*/ 18681 w 21600"/>
                  <a:gd name="T27" fmla="*/ 1872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41" name="AutoShape 73"/>
              <p:cNvSpPr>
                <a:spLocks noChangeArrowheads="1"/>
              </p:cNvSpPr>
              <p:nvPr/>
            </p:nvSpPr>
            <p:spPr bwMode="auto">
              <a:xfrm>
                <a:off x="264" y="77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42" name="AutoShape 74"/>
              <p:cNvSpPr>
                <a:spLocks noChangeArrowheads="1"/>
              </p:cNvSpPr>
              <p:nvPr/>
            </p:nvSpPr>
            <p:spPr bwMode="auto">
              <a:xfrm>
                <a:off x="339" y="105"/>
                <a:ext cx="37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375 h 21600"/>
                  <a:gd name="T26" fmla="*/ 18681 w 21600"/>
                  <a:gd name="T27" fmla="*/ 1822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43" name="AutoShape 75"/>
              <p:cNvSpPr>
                <a:spLocks noChangeArrowheads="1"/>
              </p:cNvSpPr>
              <p:nvPr/>
            </p:nvSpPr>
            <p:spPr bwMode="auto">
              <a:xfrm>
                <a:off x="379" y="170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44" name="AutoShape 76"/>
              <p:cNvSpPr>
                <a:spLocks noChangeArrowheads="1"/>
              </p:cNvSpPr>
              <p:nvPr/>
            </p:nvSpPr>
            <p:spPr bwMode="auto">
              <a:xfrm>
                <a:off x="128" y="184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45" name="AutoShape 77"/>
              <p:cNvSpPr>
                <a:spLocks noChangeArrowheads="1"/>
              </p:cNvSpPr>
              <p:nvPr/>
            </p:nvSpPr>
            <p:spPr bwMode="auto">
              <a:xfrm>
                <a:off x="350" y="275"/>
                <a:ext cx="3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919 w 21600"/>
                  <a:gd name="T25" fmla="*/ 3484 h 21600"/>
                  <a:gd name="T26" fmla="*/ 18681 w 21600"/>
                  <a:gd name="T27" fmla="*/ 1811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800" name="Group 78"/>
            <p:cNvGrpSpPr>
              <a:grpSpLocks/>
            </p:cNvGrpSpPr>
            <p:nvPr/>
          </p:nvGrpSpPr>
          <p:grpSpPr bwMode="auto">
            <a:xfrm>
              <a:off x="169" y="115"/>
              <a:ext cx="205" cy="187"/>
              <a:chOff x="155" y="115"/>
              <a:chExt cx="205" cy="187"/>
            </a:xfrm>
          </p:grpSpPr>
          <p:grpSp>
            <p:nvGrpSpPr>
              <p:cNvPr id="33801" name="Group 79"/>
              <p:cNvGrpSpPr>
                <a:grpSpLocks/>
              </p:cNvGrpSpPr>
              <p:nvPr/>
            </p:nvGrpSpPr>
            <p:grpSpPr bwMode="auto">
              <a:xfrm>
                <a:off x="155" y="201"/>
                <a:ext cx="205" cy="101"/>
                <a:chOff x="155" y="201"/>
                <a:chExt cx="205" cy="101"/>
              </a:xfrm>
            </p:grpSpPr>
            <p:sp>
              <p:nvSpPr>
                <p:cNvPr id="33813" name="Line 80"/>
                <p:cNvSpPr>
                  <a:spLocks noChangeShapeType="1"/>
                </p:cNvSpPr>
                <p:nvPr/>
              </p:nvSpPr>
              <p:spPr bwMode="auto">
                <a:xfrm flipH="1" flipV="1">
                  <a:off x="282" y="235"/>
                  <a:ext cx="27" cy="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4" name="Line 81"/>
                <p:cNvSpPr>
                  <a:spLocks noChangeShapeType="1"/>
                </p:cNvSpPr>
                <p:nvPr/>
              </p:nvSpPr>
              <p:spPr bwMode="auto">
                <a:xfrm flipH="1" flipV="1">
                  <a:off x="271" y="238"/>
                  <a:ext cx="8" cy="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5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243" y="238"/>
                  <a:ext cx="8" cy="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6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10" y="235"/>
                  <a:ext cx="27" cy="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7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89" y="226"/>
                  <a:ext cx="33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8" name="Line 85"/>
                <p:cNvSpPr>
                  <a:spLocks noChangeShapeType="1"/>
                </p:cNvSpPr>
                <p:nvPr/>
              </p:nvSpPr>
              <p:spPr bwMode="auto">
                <a:xfrm flipH="1" flipV="1">
                  <a:off x="301" y="226"/>
                  <a:ext cx="33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9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65" y="213"/>
                  <a:ext cx="52" cy="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0" name="Line 87"/>
                <p:cNvSpPr>
                  <a:spLocks noChangeShapeType="1"/>
                </p:cNvSpPr>
                <p:nvPr/>
              </p:nvSpPr>
              <p:spPr bwMode="auto">
                <a:xfrm flipH="1" flipV="1">
                  <a:off x="302" y="214"/>
                  <a:ext cx="49" cy="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1" name="Line 88"/>
                <p:cNvSpPr>
                  <a:spLocks noChangeShapeType="1"/>
                </p:cNvSpPr>
                <p:nvPr/>
              </p:nvSpPr>
              <p:spPr bwMode="auto">
                <a:xfrm flipH="1" flipV="1">
                  <a:off x="301" y="201"/>
                  <a:ext cx="59" cy="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2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55" y="201"/>
                  <a:ext cx="59" cy="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02" name="Group 90"/>
              <p:cNvGrpSpPr>
                <a:grpSpLocks/>
              </p:cNvGrpSpPr>
              <p:nvPr/>
            </p:nvGrpSpPr>
            <p:grpSpPr bwMode="auto">
              <a:xfrm>
                <a:off x="157" y="115"/>
                <a:ext cx="200" cy="84"/>
                <a:chOff x="157" y="115"/>
                <a:chExt cx="200" cy="84"/>
              </a:xfrm>
            </p:grpSpPr>
            <p:sp>
              <p:nvSpPr>
                <p:cNvPr id="33803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82" y="122"/>
                  <a:ext cx="16" cy="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4" name="Line 92"/>
                <p:cNvSpPr>
                  <a:spLocks noChangeShapeType="1"/>
                </p:cNvSpPr>
                <p:nvPr/>
              </p:nvSpPr>
              <p:spPr bwMode="auto">
                <a:xfrm>
                  <a:off x="271" y="118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5" name="Line 93"/>
                <p:cNvSpPr>
                  <a:spLocks noChangeShapeType="1"/>
                </p:cNvSpPr>
                <p:nvPr/>
              </p:nvSpPr>
              <p:spPr bwMode="auto">
                <a:xfrm>
                  <a:off x="238" y="115"/>
                  <a:ext cx="13" cy="4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6" name="Line 94"/>
                <p:cNvSpPr>
                  <a:spLocks noChangeShapeType="1"/>
                </p:cNvSpPr>
                <p:nvPr/>
              </p:nvSpPr>
              <p:spPr bwMode="auto">
                <a:xfrm>
                  <a:off x="210" y="125"/>
                  <a:ext cx="27" cy="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7" name="Line 95"/>
                <p:cNvSpPr>
                  <a:spLocks noChangeShapeType="1"/>
                </p:cNvSpPr>
                <p:nvPr/>
              </p:nvSpPr>
              <p:spPr bwMode="auto">
                <a:xfrm>
                  <a:off x="185" y="144"/>
                  <a:ext cx="37" cy="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8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301" y="139"/>
                  <a:ext cx="27" cy="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9" name="Line 97"/>
                <p:cNvSpPr>
                  <a:spLocks noChangeShapeType="1"/>
                </p:cNvSpPr>
                <p:nvPr/>
              </p:nvSpPr>
              <p:spPr bwMode="auto">
                <a:xfrm>
                  <a:off x="165" y="169"/>
                  <a:ext cx="52" cy="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0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302" y="159"/>
                  <a:ext cx="47" cy="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1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301" y="188"/>
                  <a:ext cx="56" cy="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2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57" y="195"/>
                  <a:ext cx="57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3795" name="AutoShape 101"/>
          <p:cNvSpPr>
            <a:spLocks noChangeArrowheads="1"/>
          </p:cNvSpPr>
          <p:nvPr/>
        </p:nvSpPr>
        <p:spPr bwMode="auto">
          <a:xfrm>
            <a:off x="4114800" y="3124200"/>
            <a:ext cx="1143000" cy="533400"/>
          </a:xfrm>
          <a:prstGeom prst="rightArrow">
            <a:avLst>
              <a:gd name="adj1" fmla="val 50000"/>
              <a:gd name="adj2" fmla="val 5357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796" name="Text Box 102"/>
          <p:cNvSpPr txBox="1">
            <a:spLocks noChangeArrowheads="1"/>
          </p:cNvSpPr>
          <p:nvPr/>
        </p:nvSpPr>
        <p:spPr bwMode="auto">
          <a:xfrm>
            <a:off x="1524000" y="12192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>
                <a:solidFill>
                  <a:schemeClr val="hlink"/>
                </a:solidFill>
              </a:rPr>
              <a:t>Group 1</a:t>
            </a:r>
          </a:p>
        </p:txBody>
      </p:sp>
      <p:sp>
        <p:nvSpPr>
          <p:cNvPr id="33797" name="Text Box 103"/>
          <p:cNvSpPr txBox="1">
            <a:spLocks noChangeArrowheads="1"/>
          </p:cNvSpPr>
          <p:nvPr/>
        </p:nvSpPr>
        <p:spPr bwMode="auto">
          <a:xfrm>
            <a:off x="5791200" y="12192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>
                <a:solidFill>
                  <a:schemeClr val="hlink"/>
                </a:solidFill>
              </a:rPr>
              <a:t>Group 2</a:t>
            </a:r>
          </a:p>
        </p:txBody>
      </p:sp>
      <p:sp>
        <p:nvSpPr>
          <p:cNvPr id="33798" name="Rectangle 104"/>
          <p:cNvSpPr>
            <a:spLocks noChangeArrowheads="1"/>
          </p:cNvSpPr>
          <p:nvPr/>
        </p:nvSpPr>
        <p:spPr bwMode="auto">
          <a:xfrm>
            <a:off x="2286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 i="0">
                <a:solidFill>
                  <a:schemeClr val="accent1"/>
                </a:solidFill>
              </a:rPr>
              <a:t>Group Leaders Create New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MALI MAY 19, 20 -2006 0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8000"/>
          </a:blip>
          <a:srcRect/>
          <a:stretch>
            <a:fillRect/>
          </a:stretch>
        </p:blipFill>
        <p:spPr bwMode="auto">
          <a:xfrm>
            <a:off x="2762250" y="255588"/>
            <a:ext cx="3938588" cy="564038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SfC Works</a:t>
            </a:r>
            <a:endParaRPr lang="en-US" sz="1800" b="0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252913" y="925513"/>
            <a:ext cx="4038600" cy="3352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ja-JP" sz="2400" smtClean="0">
                <a:solidFill>
                  <a:schemeClr val="accent1"/>
                </a:solidFill>
                <a:ea typeface="MS PGothic" pitchFamily="34" charset="-128"/>
              </a:rPr>
              <a:t>“Modernizes” traditional savings groups:</a:t>
            </a:r>
            <a:r>
              <a:rPr lang="en-US" altLang="ja-JP" sz="2400" b="1" smtClean="0">
                <a:ea typeface="MS PGothic" pitchFamily="34" charset="-128"/>
              </a:rPr>
              <a:t>  </a:t>
            </a:r>
          </a:p>
          <a:p>
            <a:pPr eaLnBrk="1" hangingPunct="1"/>
            <a:r>
              <a:rPr lang="en-US" altLang="ja-JP" sz="2400" smtClean="0">
                <a:ea typeface="MS PGothic" pitchFamily="34" charset="-128"/>
              </a:rPr>
              <a:t>Bylaws and officers </a:t>
            </a:r>
          </a:p>
          <a:p>
            <a:pPr eaLnBrk="1" hangingPunct="1"/>
            <a:r>
              <a:rPr lang="en-US" altLang="ja-JP" sz="2400" smtClean="0">
                <a:ea typeface="MS PGothic" pitchFamily="34" charset="-128"/>
              </a:rPr>
              <a:t>Better records</a:t>
            </a:r>
          </a:p>
          <a:p>
            <a:pPr eaLnBrk="1" hangingPunct="1"/>
            <a:r>
              <a:rPr lang="en-US" altLang="ja-JP" sz="2400" smtClean="0">
                <a:ea typeface="MS PGothic" pitchFamily="34" charset="-128"/>
              </a:rPr>
              <a:t>Goals </a:t>
            </a:r>
          </a:p>
          <a:p>
            <a:pPr eaLnBrk="1" hangingPunct="1"/>
            <a:r>
              <a:rPr lang="en-US" altLang="ja-JP" sz="2400" smtClean="0">
                <a:ea typeface="MS PGothic" pitchFamily="34" charset="-128"/>
              </a:rPr>
              <a:t>More saving </a:t>
            </a:r>
          </a:p>
          <a:p>
            <a:pPr eaLnBrk="1" hangingPunct="1"/>
            <a:r>
              <a:rPr lang="en-US" altLang="ja-JP" sz="2400" smtClean="0">
                <a:ea typeface="MS PGothic" pitchFamily="34" charset="-128"/>
              </a:rPr>
              <a:t>Greater flexibility</a:t>
            </a:r>
          </a:p>
          <a:p>
            <a:pPr eaLnBrk="1" hangingPunct="1"/>
            <a:r>
              <a:rPr lang="en-US" altLang="ja-JP" sz="2400" smtClean="0">
                <a:ea typeface="MS PGothic" pitchFamily="34" charset="-128"/>
              </a:rPr>
              <a:t>“Virtual insurance”</a:t>
            </a:r>
            <a:endParaRPr lang="en-US" altLang="ja-JP" sz="2400" b="1" smtClean="0">
              <a:ea typeface="MS PGothic" pitchFamily="34" charset="-128"/>
            </a:endParaRPr>
          </a:p>
        </p:txBody>
      </p:sp>
      <p:pic>
        <p:nvPicPr>
          <p:cNvPr id="35843" name="Picture 4" descr="Columbia class, nyc 11-29-06 2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944563"/>
            <a:ext cx="3267075" cy="48990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Why SfC Works (Continued)</a:t>
            </a:r>
            <a:endParaRPr lang="en-US" sz="3200" b="0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189413" y="1044575"/>
            <a:ext cx="4038600" cy="2438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ja-JP" sz="2400" smtClean="0">
                <a:ea typeface="MS PGothic" pitchFamily="34" charset="-128"/>
              </a:rPr>
              <a:t>Adapted to regions with very low literacy </a:t>
            </a:r>
          </a:p>
          <a:p>
            <a:pPr eaLnBrk="1" hangingPunct="1"/>
            <a:r>
              <a:rPr lang="en-US" altLang="ja-JP" sz="2400" smtClean="0">
                <a:ea typeface="MS PGothic" pitchFamily="34" charset="-128"/>
              </a:rPr>
              <a:t>Platform for additional training and education</a:t>
            </a:r>
          </a:p>
          <a:p>
            <a:pPr eaLnBrk="1" hangingPunct="1"/>
            <a:r>
              <a:rPr lang="en-US" sz="2400" smtClean="0"/>
              <a:t>Groups make all decisions</a:t>
            </a:r>
          </a:p>
        </p:txBody>
      </p:sp>
      <p:pic>
        <p:nvPicPr>
          <p:cNvPr id="36867" name="Picture 8" descr="mali april 10, 2007 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812800"/>
            <a:ext cx="3435350" cy="5148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Based on good business practices</a:t>
            </a:r>
            <a:endParaRPr lang="en-US" sz="2000" b="0" smtClean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11663" y="1003300"/>
            <a:ext cx="4495800" cy="3314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 typeface="Times"/>
              <a:buChar char="•"/>
            </a:pPr>
            <a:r>
              <a:rPr lang="en-US" sz="2400" smtClean="0"/>
              <a:t>Standardization</a:t>
            </a:r>
          </a:p>
          <a:p>
            <a:pPr eaLnBrk="1" hangingPunct="1"/>
            <a:r>
              <a:rPr lang="en-US" sz="2400" smtClean="0"/>
              <a:t>Low cost/local control</a:t>
            </a:r>
          </a:p>
          <a:p>
            <a:pPr eaLnBrk="1" hangingPunct="1"/>
            <a:r>
              <a:rPr lang="en-US" sz="2400" smtClean="0"/>
              <a:t>Careful partner selection/ training </a:t>
            </a:r>
          </a:p>
          <a:p>
            <a:pPr eaLnBrk="1" hangingPunct="1"/>
            <a:r>
              <a:rPr lang="en-US" sz="2400" smtClean="0"/>
              <a:t>Close monitoring and</a:t>
            </a:r>
            <a:r>
              <a:rPr lang="en-US" sz="2400" smtClean="0">
                <a:solidFill>
                  <a:srgbClr val="0000FF"/>
                </a:solidFill>
              </a:rPr>
              <a:t> </a:t>
            </a:r>
            <a:r>
              <a:rPr lang="en-US" sz="2400" smtClean="0"/>
              <a:t>supervision </a:t>
            </a:r>
          </a:p>
          <a:p>
            <a:pPr eaLnBrk="1" hangingPunct="1"/>
            <a:r>
              <a:rPr lang="en-US" sz="2400" smtClean="0"/>
              <a:t>Comprehensive documentation 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8" y="981075"/>
            <a:ext cx="3598862" cy="465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Findings</a:t>
            </a:r>
            <a:endParaRPr lang="en-US" sz="2000" b="0" smtClean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432300" y="830263"/>
            <a:ext cx="4038600" cy="4044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ja-JP" sz="2400" smtClean="0">
                <a:ea typeface="MS PGothic" pitchFamily="34" charset="-128"/>
              </a:rPr>
              <a:t>The poor save but lose </a:t>
            </a:r>
            <a:br>
              <a:rPr lang="en-US" altLang="ja-JP" sz="2400" smtClean="0">
                <a:ea typeface="MS PGothic" pitchFamily="34" charset="-128"/>
              </a:rPr>
            </a:br>
            <a:r>
              <a:rPr lang="en-US" altLang="ja-JP" sz="2400" smtClean="0">
                <a:ea typeface="MS PGothic" pitchFamily="34" charset="-128"/>
              </a:rPr>
              <a:t>20% every year</a:t>
            </a:r>
          </a:p>
          <a:p>
            <a:pPr eaLnBrk="1" hangingPunct="1"/>
            <a:r>
              <a:rPr lang="en-US" altLang="ja-JP" sz="2400" smtClean="0">
                <a:ea typeface="MS PGothic" pitchFamily="34" charset="-128"/>
              </a:rPr>
              <a:t>With SfC they earn  </a:t>
            </a:r>
            <a:br>
              <a:rPr lang="en-US" altLang="ja-JP" sz="2400" smtClean="0">
                <a:ea typeface="MS PGothic" pitchFamily="34" charset="-128"/>
              </a:rPr>
            </a:br>
            <a:r>
              <a:rPr lang="en-US" altLang="ja-JP" sz="2400" smtClean="0">
                <a:ea typeface="MS PGothic" pitchFamily="34" charset="-128"/>
              </a:rPr>
              <a:t>20% - 40% every year</a:t>
            </a:r>
          </a:p>
          <a:p>
            <a:pPr eaLnBrk="1" hangingPunct="1"/>
            <a:r>
              <a:rPr lang="en-US" altLang="ja-JP" sz="2400" smtClean="0">
                <a:ea typeface="MS PGothic" pitchFamily="34" charset="-128"/>
              </a:rPr>
              <a:t>Enough $ in village for </a:t>
            </a:r>
            <a:br>
              <a:rPr lang="en-US" altLang="ja-JP" sz="2400" smtClean="0">
                <a:ea typeface="MS PGothic" pitchFamily="34" charset="-128"/>
              </a:rPr>
            </a:br>
            <a:r>
              <a:rPr lang="en-US" altLang="ja-JP" sz="2400" smtClean="0">
                <a:ea typeface="MS PGothic" pitchFamily="34" charset="-128"/>
              </a:rPr>
              <a:t>most needs</a:t>
            </a:r>
          </a:p>
          <a:p>
            <a:pPr eaLnBrk="1" hangingPunct="1"/>
            <a:r>
              <a:rPr lang="en-US" altLang="ja-JP" sz="2400" smtClean="0">
                <a:ea typeface="MS PGothic" pitchFamily="34" charset="-128"/>
              </a:rPr>
              <a:t>Groups can manage fund even if members are illiterate</a:t>
            </a:r>
          </a:p>
          <a:p>
            <a:pPr eaLnBrk="1" hangingPunct="1"/>
            <a:r>
              <a:rPr lang="en-US" altLang="ja-JP" sz="2400" smtClean="0">
                <a:ea typeface="MS PGothic" pitchFamily="34" charset="-128"/>
              </a:rPr>
              <a:t>Excellent repayment</a:t>
            </a:r>
            <a:r>
              <a:rPr lang="en-US" altLang="ja-JP" sz="2000" smtClean="0">
                <a:ea typeface="MS PGothic" pitchFamily="34" charset="-128"/>
              </a:rPr>
              <a:t> </a:t>
            </a:r>
            <a:endParaRPr lang="en-US" sz="2000" smtClean="0"/>
          </a:p>
        </p:txBody>
      </p:sp>
      <p:pic>
        <p:nvPicPr>
          <p:cNvPr id="38915" name="Picture 4" descr="Columbia class, nyc 11-29-06 2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20725" y="836613"/>
            <a:ext cx="3265488" cy="489743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19600" y="355600"/>
            <a:ext cx="4724400" cy="990600"/>
          </a:xfrm>
        </p:spPr>
        <p:txBody>
          <a:bodyPr anchor="ctr"/>
          <a:lstStyle/>
          <a:p>
            <a:pPr eaLnBrk="1" hangingPunct="1"/>
            <a:r>
              <a:rPr lang="en-US" smtClean="0"/>
              <a:t>Mali</a:t>
            </a:r>
          </a:p>
        </p:txBody>
      </p:sp>
      <p:sp>
        <p:nvSpPr>
          <p:cNvPr id="39938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3088" y="1481138"/>
            <a:ext cx="4572000" cy="3022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1775" indent="-231775" eaLnBrk="1" hangingPunct="1"/>
            <a:r>
              <a:rPr lang="en-US" sz="2400" smtClean="0"/>
              <a:t>Poverty ranking: 175 of 177 countries</a:t>
            </a:r>
          </a:p>
          <a:p>
            <a:pPr marL="231775" indent="-231775" eaLnBrk="1" hangingPunct="1"/>
            <a:r>
              <a:rPr lang="en-US" sz="2400" smtClean="0"/>
              <a:t>Poverty incidence: 64%</a:t>
            </a:r>
          </a:p>
          <a:p>
            <a:pPr marL="231775" indent="-231775" eaLnBrk="1" hangingPunct="1"/>
            <a:r>
              <a:rPr lang="en-US" sz="2400" smtClean="0"/>
              <a:t>Rampant malaria</a:t>
            </a:r>
          </a:p>
          <a:p>
            <a:pPr marL="231775" indent="-231775" eaLnBrk="1" hangingPunct="1"/>
            <a:r>
              <a:rPr lang="en-US" sz="2400" smtClean="0"/>
              <a:t>Prone to drought</a:t>
            </a:r>
          </a:p>
          <a:p>
            <a:pPr marL="231775" indent="-231775" eaLnBrk="1" hangingPunct="1"/>
            <a:r>
              <a:rPr lang="en-US" sz="2400" smtClean="0"/>
              <a:t>90% members illiterate</a:t>
            </a:r>
          </a:p>
          <a:p>
            <a:pPr marL="231775" indent="-231775" eaLnBrk="1" hangingPunct="1"/>
            <a:r>
              <a:rPr lang="en-US" sz="2400" smtClean="0"/>
              <a:t>50% had enough to eat</a:t>
            </a:r>
          </a:p>
        </p:txBody>
      </p:sp>
      <p:sp>
        <p:nvSpPr>
          <p:cNvPr id="39939" name="Text Box 1029"/>
          <p:cNvSpPr txBox="1">
            <a:spLocks noChangeArrowheads="1"/>
          </p:cNvSpPr>
          <p:nvPr/>
        </p:nvSpPr>
        <p:spPr bwMode="auto">
          <a:xfrm>
            <a:off x="4495800" y="478155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400" b="1" i="0"/>
          </a:p>
        </p:txBody>
      </p:sp>
      <p:pic>
        <p:nvPicPr>
          <p:cNvPr id="39940" name="Picture 1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92575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1" name="Text Box 1031"/>
          <p:cNvSpPr txBox="1">
            <a:spLocks noChangeArrowheads="1"/>
          </p:cNvSpPr>
          <p:nvPr/>
        </p:nvSpPr>
        <p:spPr bwMode="auto">
          <a:xfrm>
            <a:off x="4648200" y="4572000"/>
            <a:ext cx="2509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900"/>
              <a:t>*Sources: UNDP HDI, 2006</a:t>
            </a:r>
            <a:r>
              <a:rPr lang="en-US" sz="1000"/>
              <a:t> </a:t>
            </a:r>
            <a:r>
              <a:rPr lang="en-US" sz="900"/>
              <a:t>and</a:t>
            </a:r>
            <a:r>
              <a:rPr lang="en-US" sz="1000"/>
              <a:t> </a:t>
            </a:r>
            <a:r>
              <a:rPr lang="en-US" sz="900"/>
              <a:t>BEGIP,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240213" y="915988"/>
            <a:ext cx="4735512" cy="819150"/>
          </a:xfrm>
        </p:spPr>
        <p:txBody>
          <a:bodyPr/>
          <a:lstStyle/>
          <a:p>
            <a:pPr eaLnBrk="1" hangingPunct="1"/>
            <a:r>
              <a:rPr lang="en-US" sz="2400" b="0" smtClean="0"/>
              <a:t>Saving for change is a new model </a:t>
            </a:r>
            <a:br>
              <a:rPr lang="en-US" sz="2400" b="0" smtClean="0"/>
            </a:br>
            <a:r>
              <a:rPr lang="en-US" sz="2400" b="0" smtClean="0"/>
              <a:t>of microfinance for those left out</a:t>
            </a:r>
          </a:p>
        </p:txBody>
      </p:sp>
      <p:sp>
        <p:nvSpPr>
          <p:cNvPr id="22530" name="Rectangle 1029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211638" y="2057400"/>
            <a:ext cx="4495800" cy="3460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 typeface="Times"/>
              <a:buChar char="•"/>
            </a:pPr>
            <a:r>
              <a:rPr lang="en-US" sz="2400" smtClean="0"/>
              <a:t>Vast scale </a:t>
            </a:r>
          </a:p>
          <a:p>
            <a:pPr eaLnBrk="1" hangingPunct="1"/>
            <a:r>
              <a:rPr lang="en-US" sz="2400" smtClean="0"/>
              <a:t>Low cost</a:t>
            </a:r>
          </a:p>
          <a:p>
            <a:pPr eaLnBrk="1" hangingPunct="1"/>
            <a:r>
              <a:rPr lang="en-US" sz="2400" smtClean="0"/>
              <a:t>Builds on local capacity/knowledge</a:t>
            </a:r>
          </a:p>
          <a:p>
            <a:pPr eaLnBrk="1" hangingPunct="1"/>
            <a:r>
              <a:rPr lang="en-US" sz="2400" smtClean="0"/>
              <a:t>Delivery by local partners</a:t>
            </a:r>
          </a:p>
          <a:p>
            <a:pPr eaLnBrk="1" hangingPunct="1"/>
            <a:r>
              <a:rPr lang="en-US" sz="2400" smtClean="0"/>
              <a:t>Groups train new groups</a:t>
            </a:r>
          </a:p>
          <a:p>
            <a:pPr eaLnBrk="1" hangingPunct="1"/>
            <a:r>
              <a:rPr lang="en-US" sz="2400" smtClean="0"/>
              <a:t>Resilient</a:t>
            </a:r>
          </a:p>
          <a:p>
            <a:pPr eaLnBrk="1" hangingPunct="1"/>
            <a:r>
              <a:rPr lang="en-US" sz="2400" smtClean="0"/>
              <a:t>No external fund</a:t>
            </a:r>
          </a:p>
        </p:txBody>
      </p:sp>
      <p:pic>
        <p:nvPicPr>
          <p:cNvPr id="22531" name="Picture 1031" descr="mali april 11,2007 1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941388"/>
            <a:ext cx="3216275" cy="459263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Rectangle 1032"/>
          <p:cNvSpPr>
            <a:spLocks noChangeArrowheads="1"/>
          </p:cNvSpPr>
          <p:nvPr/>
        </p:nvSpPr>
        <p:spPr bwMode="auto">
          <a:xfrm>
            <a:off x="2286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 i="0">
                <a:solidFill>
                  <a:schemeClr val="accent1"/>
                </a:solidFill>
              </a:rPr>
              <a:t>A New Model for Microfinance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0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301625"/>
            <a:ext cx="5791200" cy="5405438"/>
          </a:xfrm>
          <a:noFill/>
          <a:ln>
            <a:miter lim="800000"/>
            <a:headEnd/>
            <a:tailEnd/>
          </a:ln>
        </p:spPr>
      </p:pic>
      <p:sp>
        <p:nvSpPr>
          <p:cNvPr id="40962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Mali Expansion</a:t>
            </a:r>
            <a:endParaRPr lang="en-US" sz="2000" b="0" smtClean="0"/>
          </a:p>
        </p:txBody>
      </p:sp>
      <p:sp>
        <p:nvSpPr>
          <p:cNvPr id="40963" name="Freeform 1028"/>
          <p:cNvSpPr>
            <a:spLocks/>
          </p:cNvSpPr>
          <p:nvPr/>
        </p:nvSpPr>
        <p:spPr bwMode="auto">
          <a:xfrm>
            <a:off x="2225675" y="4276725"/>
            <a:ext cx="2384425" cy="1625600"/>
          </a:xfrm>
          <a:custGeom>
            <a:avLst/>
            <a:gdLst>
              <a:gd name="T0" fmla="*/ 2147483647 w 1502"/>
              <a:gd name="T1" fmla="*/ 2147483647 h 1024"/>
              <a:gd name="T2" fmla="*/ 2147483647 w 1502"/>
              <a:gd name="T3" fmla="*/ 2147483647 h 1024"/>
              <a:gd name="T4" fmla="*/ 2147483647 w 1502"/>
              <a:gd name="T5" fmla="*/ 2147483647 h 1024"/>
              <a:gd name="T6" fmla="*/ 2147483647 w 1502"/>
              <a:gd name="T7" fmla="*/ 2147483647 h 1024"/>
              <a:gd name="T8" fmla="*/ 2147483647 w 1502"/>
              <a:gd name="T9" fmla="*/ 2147483647 h 1024"/>
              <a:gd name="T10" fmla="*/ 2147483647 w 1502"/>
              <a:gd name="T11" fmla="*/ 2147483647 h 1024"/>
              <a:gd name="T12" fmla="*/ 2147483647 w 1502"/>
              <a:gd name="T13" fmla="*/ 2147483647 h 1024"/>
              <a:gd name="T14" fmla="*/ 2147483647 w 1502"/>
              <a:gd name="T15" fmla="*/ 2147483647 h 1024"/>
              <a:gd name="T16" fmla="*/ 2147483647 w 1502"/>
              <a:gd name="T17" fmla="*/ 2147483647 h 1024"/>
              <a:gd name="T18" fmla="*/ 2147483647 w 1502"/>
              <a:gd name="T19" fmla="*/ 2147483647 h 1024"/>
              <a:gd name="T20" fmla="*/ 2147483647 w 1502"/>
              <a:gd name="T21" fmla="*/ 2147483647 h 1024"/>
              <a:gd name="T22" fmla="*/ 2147483647 w 1502"/>
              <a:gd name="T23" fmla="*/ 2147483647 h 1024"/>
              <a:gd name="T24" fmla="*/ 2147483647 w 1502"/>
              <a:gd name="T25" fmla="*/ 2147483647 h 1024"/>
              <a:gd name="T26" fmla="*/ 2147483647 w 1502"/>
              <a:gd name="T27" fmla="*/ 2147483647 h 1024"/>
              <a:gd name="T28" fmla="*/ 2147483647 w 1502"/>
              <a:gd name="T29" fmla="*/ 2147483647 h 1024"/>
              <a:gd name="T30" fmla="*/ 2147483647 w 1502"/>
              <a:gd name="T31" fmla="*/ 2147483647 h 1024"/>
              <a:gd name="T32" fmla="*/ 2147483647 w 1502"/>
              <a:gd name="T33" fmla="*/ 0 h 1024"/>
              <a:gd name="T34" fmla="*/ 2147483647 w 1502"/>
              <a:gd name="T35" fmla="*/ 2147483647 h 1024"/>
              <a:gd name="T36" fmla="*/ 2147483647 w 1502"/>
              <a:gd name="T37" fmla="*/ 2147483647 h 1024"/>
              <a:gd name="T38" fmla="*/ 2147483647 w 1502"/>
              <a:gd name="T39" fmla="*/ 2147483647 h 1024"/>
              <a:gd name="T40" fmla="*/ 2147483647 w 1502"/>
              <a:gd name="T41" fmla="*/ 2147483647 h 1024"/>
              <a:gd name="T42" fmla="*/ 2147483647 w 1502"/>
              <a:gd name="T43" fmla="*/ 2147483647 h 1024"/>
              <a:gd name="T44" fmla="*/ 2147483647 w 1502"/>
              <a:gd name="T45" fmla="*/ 2147483647 h 1024"/>
              <a:gd name="T46" fmla="*/ 2147483647 w 1502"/>
              <a:gd name="T47" fmla="*/ 2147483647 h 1024"/>
              <a:gd name="T48" fmla="*/ 2147483647 w 1502"/>
              <a:gd name="T49" fmla="*/ 2147483647 h 1024"/>
              <a:gd name="T50" fmla="*/ 2147483647 w 1502"/>
              <a:gd name="T51" fmla="*/ 2147483647 h 10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02"/>
              <a:gd name="T79" fmla="*/ 0 h 1024"/>
              <a:gd name="T80" fmla="*/ 1502 w 1502"/>
              <a:gd name="T81" fmla="*/ 1024 h 102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02" h="1024">
                <a:moveTo>
                  <a:pt x="358" y="688"/>
                </a:moveTo>
                <a:cubicBezTo>
                  <a:pt x="433" y="713"/>
                  <a:pt x="503" y="757"/>
                  <a:pt x="574" y="792"/>
                </a:cubicBezTo>
                <a:cubicBezTo>
                  <a:pt x="593" y="801"/>
                  <a:pt x="603" y="823"/>
                  <a:pt x="622" y="832"/>
                </a:cubicBezTo>
                <a:cubicBezTo>
                  <a:pt x="676" y="859"/>
                  <a:pt x="611" y="814"/>
                  <a:pt x="678" y="856"/>
                </a:cubicBezTo>
                <a:cubicBezTo>
                  <a:pt x="739" y="894"/>
                  <a:pt x="779" y="955"/>
                  <a:pt x="846" y="984"/>
                </a:cubicBezTo>
                <a:cubicBezTo>
                  <a:pt x="922" y="1016"/>
                  <a:pt x="965" y="1018"/>
                  <a:pt x="1054" y="1024"/>
                </a:cubicBezTo>
                <a:cubicBezTo>
                  <a:pt x="1168" y="1014"/>
                  <a:pt x="1286" y="1022"/>
                  <a:pt x="1398" y="1000"/>
                </a:cubicBezTo>
                <a:cubicBezTo>
                  <a:pt x="1457" y="970"/>
                  <a:pt x="1482" y="901"/>
                  <a:pt x="1502" y="840"/>
                </a:cubicBezTo>
                <a:cubicBezTo>
                  <a:pt x="1499" y="798"/>
                  <a:pt x="1500" y="700"/>
                  <a:pt x="1470" y="656"/>
                </a:cubicBezTo>
                <a:cubicBezTo>
                  <a:pt x="1413" y="570"/>
                  <a:pt x="1340" y="489"/>
                  <a:pt x="1254" y="432"/>
                </a:cubicBezTo>
                <a:cubicBezTo>
                  <a:pt x="1233" y="400"/>
                  <a:pt x="1209" y="396"/>
                  <a:pt x="1174" y="384"/>
                </a:cubicBezTo>
                <a:cubicBezTo>
                  <a:pt x="1142" y="360"/>
                  <a:pt x="1124" y="346"/>
                  <a:pt x="1086" y="336"/>
                </a:cubicBezTo>
                <a:cubicBezTo>
                  <a:pt x="1039" y="301"/>
                  <a:pt x="978" y="282"/>
                  <a:pt x="926" y="256"/>
                </a:cubicBezTo>
                <a:cubicBezTo>
                  <a:pt x="872" y="229"/>
                  <a:pt x="817" y="199"/>
                  <a:pt x="758" y="184"/>
                </a:cubicBezTo>
                <a:cubicBezTo>
                  <a:pt x="704" y="130"/>
                  <a:pt x="766" y="184"/>
                  <a:pt x="702" y="152"/>
                </a:cubicBezTo>
                <a:cubicBezTo>
                  <a:pt x="646" y="124"/>
                  <a:pt x="605" y="93"/>
                  <a:pt x="542" y="72"/>
                </a:cubicBezTo>
                <a:cubicBezTo>
                  <a:pt x="483" y="28"/>
                  <a:pt x="414" y="12"/>
                  <a:pt x="342" y="0"/>
                </a:cubicBezTo>
                <a:cubicBezTo>
                  <a:pt x="275" y="3"/>
                  <a:pt x="209" y="3"/>
                  <a:pt x="142" y="8"/>
                </a:cubicBezTo>
                <a:cubicBezTo>
                  <a:pt x="119" y="10"/>
                  <a:pt x="104" y="28"/>
                  <a:pt x="86" y="40"/>
                </a:cubicBezTo>
                <a:cubicBezTo>
                  <a:pt x="70" y="51"/>
                  <a:pt x="38" y="72"/>
                  <a:pt x="38" y="72"/>
                </a:cubicBezTo>
                <a:cubicBezTo>
                  <a:pt x="21" y="106"/>
                  <a:pt x="15" y="139"/>
                  <a:pt x="6" y="176"/>
                </a:cubicBezTo>
                <a:cubicBezTo>
                  <a:pt x="11" y="249"/>
                  <a:pt x="0" y="303"/>
                  <a:pt x="38" y="360"/>
                </a:cubicBezTo>
                <a:cubicBezTo>
                  <a:pt x="55" y="427"/>
                  <a:pt x="34" y="361"/>
                  <a:pt x="62" y="416"/>
                </a:cubicBezTo>
                <a:cubicBezTo>
                  <a:pt x="86" y="464"/>
                  <a:pt x="47" y="414"/>
                  <a:pt x="78" y="488"/>
                </a:cubicBezTo>
                <a:cubicBezTo>
                  <a:pt x="103" y="549"/>
                  <a:pt x="211" y="628"/>
                  <a:pt x="270" y="648"/>
                </a:cubicBezTo>
                <a:cubicBezTo>
                  <a:pt x="296" y="674"/>
                  <a:pt x="321" y="688"/>
                  <a:pt x="358" y="688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0964" name="Line 1029"/>
          <p:cNvSpPr>
            <a:spLocks noChangeShapeType="1"/>
          </p:cNvSpPr>
          <p:nvPr/>
        </p:nvSpPr>
        <p:spPr bwMode="auto">
          <a:xfrm flipH="1" flipV="1">
            <a:off x="3860800" y="5330825"/>
            <a:ext cx="1676400" cy="381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0965" name="Freeform 1030"/>
          <p:cNvSpPr>
            <a:spLocks/>
          </p:cNvSpPr>
          <p:nvPr/>
        </p:nvSpPr>
        <p:spPr bwMode="auto">
          <a:xfrm>
            <a:off x="2286000" y="4314825"/>
            <a:ext cx="2317750" cy="1628775"/>
          </a:xfrm>
          <a:custGeom>
            <a:avLst/>
            <a:gdLst>
              <a:gd name="T0" fmla="*/ 2147483647 w 1460"/>
              <a:gd name="T1" fmla="*/ 2147483647 h 1026"/>
              <a:gd name="T2" fmla="*/ 2147483647 w 1460"/>
              <a:gd name="T3" fmla="*/ 2147483647 h 1026"/>
              <a:gd name="T4" fmla="*/ 2147483647 w 1460"/>
              <a:gd name="T5" fmla="*/ 2147483647 h 1026"/>
              <a:gd name="T6" fmla="*/ 2147483647 w 1460"/>
              <a:gd name="T7" fmla="*/ 2147483647 h 1026"/>
              <a:gd name="T8" fmla="*/ 2147483647 w 1460"/>
              <a:gd name="T9" fmla="*/ 2147483647 h 1026"/>
              <a:gd name="T10" fmla="*/ 2147483647 w 1460"/>
              <a:gd name="T11" fmla="*/ 2147483647 h 1026"/>
              <a:gd name="T12" fmla="*/ 2147483647 w 1460"/>
              <a:gd name="T13" fmla="*/ 2147483647 h 1026"/>
              <a:gd name="T14" fmla="*/ 2147483647 w 1460"/>
              <a:gd name="T15" fmla="*/ 2147483647 h 1026"/>
              <a:gd name="T16" fmla="*/ 2147483647 w 1460"/>
              <a:gd name="T17" fmla="*/ 2147483647 h 1026"/>
              <a:gd name="T18" fmla="*/ 2147483647 w 1460"/>
              <a:gd name="T19" fmla="*/ 2147483647 h 1026"/>
              <a:gd name="T20" fmla="*/ 2147483647 w 1460"/>
              <a:gd name="T21" fmla="*/ 2147483647 h 1026"/>
              <a:gd name="T22" fmla="*/ 2147483647 w 1460"/>
              <a:gd name="T23" fmla="*/ 2147483647 h 1026"/>
              <a:gd name="T24" fmla="*/ 2147483647 w 1460"/>
              <a:gd name="T25" fmla="*/ 2147483647 h 1026"/>
              <a:gd name="T26" fmla="*/ 2147483647 w 1460"/>
              <a:gd name="T27" fmla="*/ 2147483647 h 1026"/>
              <a:gd name="T28" fmla="*/ 2147483647 w 1460"/>
              <a:gd name="T29" fmla="*/ 2147483647 h 1026"/>
              <a:gd name="T30" fmla="*/ 2147483647 w 1460"/>
              <a:gd name="T31" fmla="*/ 2147483647 h 1026"/>
              <a:gd name="T32" fmla="*/ 2147483647 w 1460"/>
              <a:gd name="T33" fmla="*/ 2147483647 h 1026"/>
              <a:gd name="T34" fmla="*/ 2147483647 w 1460"/>
              <a:gd name="T35" fmla="*/ 0 h 1026"/>
              <a:gd name="T36" fmla="*/ 2147483647 w 1460"/>
              <a:gd name="T37" fmla="*/ 2147483647 h 1026"/>
              <a:gd name="T38" fmla="*/ 2147483647 w 1460"/>
              <a:gd name="T39" fmla="*/ 2147483647 h 1026"/>
              <a:gd name="T40" fmla="*/ 2147483647 w 1460"/>
              <a:gd name="T41" fmla="*/ 2147483647 h 1026"/>
              <a:gd name="T42" fmla="*/ 2147483647 w 1460"/>
              <a:gd name="T43" fmla="*/ 2147483647 h 1026"/>
              <a:gd name="T44" fmla="*/ 2147483647 w 1460"/>
              <a:gd name="T45" fmla="*/ 2147483647 h 1026"/>
              <a:gd name="T46" fmla="*/ 0 w 1460"/>
              <a:gd name="T47" fmla="*/ 2147483647 h 1026"/>
              <a:gd name="T48" fmla="*/ 2147483647 w 1460"/>
              <a:gd name="T49" fmla="*/ 2147483647 h 1026"/>
              <a:gd name="T50" fmla="*/ 2147483647 w 1460"/>
              <a:gd name="T51" fmla="*/ 2147483647 h 1026"/>
              <a:gd name="T52" fmla="*/ 2147483647 w 1460"/>
              <a:gd name="T53" fmla="*/ 2147483647 h 1026"/>
              <a:gd name="T54" fmla="*/ 2147483647 w 1460"/>
              <a:gd name="T55" fmla="*/ 2147483647 h 1026"/>
              <a:gd name="T56" fmla="*/ 2147483647 w 1460"/>
              <a:gd name="T57" fmla="*/ 2147483647 h 1026"/>
              <a:gd name="T58" fmla="*/ 2147483647 w 1460"/>
              <a:gd name="T59" fmla="*/ 2147483647 h 1026"/>
              <a:gd name="T60" fmla="*/ 2147483647 w 1460"/>
              <a:gd name="T61" fmla="*/ 2147483647 h 10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460"/>
              <a:gd name="T94" fmla="*/ 0 h 1026"/>
              <a:gd name="T95" fmla="*/ 1460 w 1460"/>
              <a:gd name="T96" fmla="*/ 1026 h 10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460" h="1026">
                <a:moveTo>
                  <a:pt x="576" y="592"/>
                </a:moveTo>
                <a:cubicBezTo>
                  <a:pt x="636" y="601"/>
                  <a:pt x="661" y="606"/>
                  <a:pt x="680" y="664"/>
                </a:cubicBezTo>
                <a:cubicBezTo>
                  <a:pt x="687" y="716"/>
                  <a:pt x="688" y="852"/>
                  <a:pt x="720" y="896"/>
                </a:cubicBezTo>
                <a:cubicBezTo>
                  <a:pt x="728" y="907"/>
                  <a:pt x="743" y="910"/>
                  <a:pt x="752" y="920"/>
                </a:cubicBezTo>
                <a:cubicBezTo>
                  <a:pt x="778" y="950"/>
                  <a:pt x="785" y="989"/>
                  <a:pt x="832" y="992"/>
                </a:cubicBezTo>
                <a:cubicBezTo>
                  <a:pt x="896" y="997"/>
                  <a:pt x="960" y="997"/>
                  <a:pt x="1024" y="1000"/>
                </a:cubicBezTo>
                <a:cubicBezTo>
                  <a:pt x="1127" y="1026"/>
                  <a:pt x="1066" y="1017"/>
                  <a:pt x="1208" y="1008"/>
                </a:cubicBezTo>
                <a:cubicBezTo>
                  <a:pt x="1237" y="998"/>
                  <a:pt x="1280" y="952"/>
                  <a:pt x="1280" y="952"/>
                </a:cubicBezTo>
                <a:cubicBezTo>
                  <a:pt x="1317" y="840"/>
                  <a:pt x="1277" y="974"/>
                  <a:pt x="1304" y="760"/>
                </a:cubicBezTo>
                <a:cubicBezTo>
                  <a:pt x="1306" y="743"/>
                  <a:pt x="1308" y="724"/>
                  <a:pt x="1320" y="712"/>
                </a:cubicBezTo>
                <a:cubicBezTo>
                  <a:pt x="1341" y="691"/>
                  <a:pt x="1392" y="656"/>
                  <a:pt x="1392" y="656"/>
                </a:cubicBezTo>
                <a:cubicBezTo>
                  <a:pt x="1460" y="554"/>
                  <a:pt x="1380" y="405"/>
                  <a:pt x="1288" y="344"/>
                </a:cubicBezTo>
                <a:cubicBezTo>
                  <a:pt x="1271" y="318"/>
                  <a:pt x="1237" y="282"/>
                  <a:pt x="1208" y="272"/>
                </a:cubicBezTo>
                <a:cubicBezTo>
                  <a:pt x="1153" y="231"/>
                  <a:pt x="1105" y="185"/>
                  <a:pt x="1056" y="136"/>
                </a:cubicBezTo>
                <a:cubicBezTo>
                  <a:pt x="1033" y="113"/>
                  <a:pt x="1020" y="91"/>
                  <a:pt x="992" y="72"/>
                </a:cubicBezTo>
                <a:cubicBezTo>
                  <a:pt x="982" y="57"/>
                  <a:pt x="968" y="33"/>
                  <a:pt x="952" y="24"/>
                </a:cubicBezTo>
                <a:cubicBezTo>
                  <a:pt x="937" y="16"/>
                  <a:pt x="920" y="13"/>
                  <a:pt x="904" y="8"/>
                </a:cubicBezTo>
                <a:cubicBezTo>
                  <a:pt x="896" y="5"/>
                  <a:pt x="880" y="0"/>
                  <a:pt x="880" y="0"/>
                </a:cubicBezTo>
                <a:cubicBezTo>
                  <a:pt x="598" y="6"/>
                  <a:pt x="545" y="10"/>
                  <a:pt x="328" y="24"/>
                </a:cubicBezTo>
                <a:cubicBezTo>
                  <a:pt x="307" y="38"/>
                  <a:pt x="281" y="75"/>
                  <a:pt x="256" y="80"/>
                </a:cubicBezTo>
                <a:cubicBezTo>
                  <a:pt x="227" y="86"/>
                  <a:pt x="197" y="85"/>
                  <a:pt x="168" y="88"/>
                </a:cubicBezTo>
                <a:cubicBezTo>
                  <a:pt x="115" y="99"/>
                  <a:pt x="87" y="105"/>
                  <a:pt x="48" y="144"/>
                </a:cubicBezTo>
                <a:cubicBezTo>
                  <a:pt x="22" y="223"/>
                  <a:pt x="66" y="102"/>
                  <a:pt x="16" y="192"/>
                </a:cubicBezTo>
                <a:cubicBezTo>
                  <a:pt x="8" y="207"/>
                  <a:pt x="0" y="240"/>
                  <a:pt x="0" y="240"/>
                </a:cubicBezTo>
                <a:cubicBezTo>
                  <a:pt x="12" y="363"/>
                  <a:pt x="12" y="464"/>
                  <a:pt x="120" y="536"/>
                </a:cubicBezTo>
                <a:cubicBezTo>
                  <a:pt x="137" y="547"/>
                  <a:pt x="159" y="550"/>
                  <a:pt x="176" y="560"/>
                </a:cubicBezTo>
                <a:cubicBezTo>
                  <a:pt x="215" y="583"/>
                  <a:pt x="239" y="599"/>
                  <a:pt x="280" y="616"/>
                </a:cubicBezTo>
                <a:cubicBezTo>
                  <a:pt x="296" y="622"/>
                  <a:pt x="312" y="627"/>
                  <a:pt x="328" y="632"/>
                </a:cubicBezTo>
                <a:cubicBezTo>
                  <a:pt x="336" y="635"/>
                  <a:pt x="352" y="640"/>
                  <a:pt x="352" y="640"/>
                </a:cubicBezTo>
                <a:cubicBezTo>
                  <a:pt x="416" y="637"/>
                  <a:pt x="491" y="660"/>
                  <a:pt x="544" y="624"/>
                </a:cubicBezTo>
                <a:cubicBezTo>
                  <a:pt x="660" y="547"/>
                  <a:pt x="492" y="634"/>
                  <a:pt x="576" y="592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0966" name="Text Box 1037"/>
          <p:cNvSpPr txBox="1">
            <a:spLocks noChangeArrowheads="1"/>
          </p:cNvSpPr>
          <p:nvPr/>
        </p:nvSpPr>
        <p:spPr bwMode="auto">
          <a:xfrm>
            <a:off x="5562600" y="4949825"/>
            <a:ext cx="3048000" cy="396875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chemeClr val="folHlink"/>
                </a:solidFill>
              </a:rPr>
              <a:t>Current Area</a:t>
            </a:r>
          </a:p>
        </p:txBody>
      </p:sp>
      <p:sp>
        <p:nvSpPr>
          <p:cNvPr id="40967" name="Line 1038"/>
          <p:cNvSpPr>
            <a:spLocks noChangeShapeType="1"/>
          </p:cNvSpPr>
          <p:nvPr/>
        </p:nvSpPr>
        <p:spPr bwMode="auto">
          <a:xfrm>
            <a:off x="3886200" y="4797425"/>
            <a:ext cx="1676400" cy="381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5" descr="mali april 11,2007 116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10000" contrast="16000"/>
          </a:blip>
          <a:srcRect/>
          <a:stretch>
            <a:fillRect/>
          </a:stretch>
        </p:blipFill>
        <p:spPr bwMode="auto">
          <a:xfrm>
            <a:off x="471488" y="331788"/>
            <a:ext cx="8226425" cy="55276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3" descr="mali april 6 2007 01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25" y="238125"/>
            <a:ext cx="3735388" cy="56038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029" descr="mali april 6 2007 08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12000" contrast="20000"/>
          </a:blip>
          <a:srcRect/>
          <a:stretch>
            <a:fillRect/>
          </a:stretch>
        </p:blipFill>
        <p:spPr bwMode="auto">
          <a:xfrm>
            <a:off x="419100" y="304800"/>
            <a:ext cx="8229600" cy="55292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 descr="mali april 12,2007 005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767013" y="185738"/>
            <a:ext cx="3829050" cy="574516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8382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z="3200" smtClean="0"/>
              <a:t>Member Satisfaction with SfC</a:t>
            </a:r>
            <a:endParaRPr lang="en-US" sz="3200" b="0" smtClean="0"/>
          </a:p>
        </p:txBody>
      </p:sp>
      <p:graphicFrame>
        <p:nvGraphicFramePr>
          <p:cNvPr id="132099" name="Object 1027"/>
          <p:cNvGraphicFramePr>
            <a:graphicFrameLocks noChangeAspect="1"/>
          </p:cNvGraphicFramePr>
          <p:nvPr>
            <p:ph idx="1"/>
          </p:nvPr>
        </p:nvGraphicFramePr>
        <p:xfrm>
          <a:off x="446088" y="728663"/>
          <a:ext cx="7980362" cy="5272087"/>
        </p:xfrm>
        <a:graphic>
          <a:graphicData uri="http://schemas.openxmlformats.org/presentationml/2006/ole">
            <p:oleObj spid="_x0000_s132099" name="Chart" r:id="rId3" imgW="10439579" imgH="689615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What Members Value Most</a:t>
            </a:r>
            <a:endParaRPr lang="en-US" sz="3200" b="0" i="1" smtClean="0"/>
          </a:p>
        </p:txBody>
      </p:sp>
      <p:graphicFrame>
        <p:nvGraphicFramePr>
          <p:cNvPr id="111619" name="Object 1027"/>
          <p:cNvGraphicFramePr>
            <a:graphicFrameLocks noChangeAspect="1"/>
          </p:cNvGraphicFramePr>
          <p:nvPr>
            <p:ph sz="half" idx="1"/>
          </p:nvPr>
        </p:nvGraphicFramePr>
        <p:xfrm>
          <a:off x="457200" y="2549525"/>
          <a:ext cx="4038600" cy="2625725"/>
        </p:xfrm>
        <a:graphic>
          <a:graphicData uri="http://schemas.openxmlformats.org/presentationml/2006/ole">
            <p:oleObj spid="_x0000_s111619" name="Chart" r:id="rId3" imgW="9144000" imgH="5943600" progId="MSGraph.Chart.8">
              <p:embed followColorScheme="full"/>
            </p:oleObj>
          </a:graphicData>
        </a:graphic>
      </p:graphicFrame>
      <p:graphicFrame>
        <p:nvGraphicFramePr>
          <p:cNvPr id="111621" name="Object 102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50938" y="701675"/>
          <a:ext cx="6832600" cy="5359400"/>
        </p:xfrm>
        <a:graphic>
          <a:graphicData uri="http://schemas.openxmlformats.org/presentationml/2006/ole">
            <p:oleObj spid="_x0000_s111621" name="Chart" r:id="rId4" imgW="4457682" imgH="349580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Use of Loans: Mali</a:t>
            </a:r>
          </a:p>
        </p:txBody>
      </p:sp>
      <p:graphicFrame>
        <p:nvGraphicFramePr>
          <p:cNvPr id="14541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46188" y="795338"/>
          <a:ext cx="6645275" cy="5081587"/>
        </p:xfrm>
        <a:graphic>
          <a:graphicData uri="http://schemas.openxmlformats.org/presentationml/2006/ole">
            <p:oleObj spid="_x0000_s145412" name="Chart" r:id="rId3" imgW="4743602" imgH="3810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315913"/>
            <a:ext cx="6999288" cy="709612"/>
          </a:xfrm>
        </p:spPr>
        <p:txBody>
          <a:bodyPr/>
          <a:lstStyle/>
          <a:p>
            <a:pPr eaLnBrk="1" hangingPunct="1"/>
            <a:r>
              <a:rPr lang="en-US" sz="4000" smtClean="0"/>
              <a:t>Malaria Prevention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336675"/>
            <a:ext cx="8229600" cy="2438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Mortality high due to malaria</a:t>
            </a:r>
          </a:p>
          <a:p>
            <a:pPr eaLnBrk="1" hangingPunct="1"/>
            <a:r>
              <a:rPr lang="en-US" smtClean="0"/>
              <a:t>Distress sale of assets or loans at high interest rates to cover expenses</a:t>
            </a:r>
          </a:p>
          <a:p>
            <a:pPr eaLnBrk="1" hangingPunct="1"/>
            <a:r>
              <a:rPr lang="en-US" smtClean="0"/>
              <a:t>Decreased Livelihood and Income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Prevention and Treatment</a:t>
            </a:r>
          </a:p>
        </p:txBody>
      </p:sp>
      <p:graphicFrame>
        <p:nvGraphicFramePr>
          <p:cNvPr id="178178" name="Object 2"/>
          <p:cNvGraphicFramePr>
            <a:graphicFrameLocks noChangeAspect="1"/>
          </p:cNvGraphicFramePr>
          <p:nvPr>
            <p:ph idx="1"/>
          </p:nvPr>
        </p:nvGraphicFramePr>
        <p:xfrm>
          <a:off x="635000" y="771525"/>
          <a:ext cx="7924800" cy="5253038"/>
        </p:xfrm>
        <a:graphic>
          <a:graphicData uri="http://schemas.openxmlformats.org/presentationml/2006/ole">
            <p:oleObj spid="_x0000_s178178" name="Document" r:id="rId3" imgW="8383417" imgH="572985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Collaborators</a:t>
            </a:r>
          </a:p>
        </p:txBody>
      </p:sp>
      <p:sp>
        <p:nvSpPr>
          <p:cNvPr id="23554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457200" y="1127125"/>
            <a:ext cx="8412163" cy="4999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Freedom from Hunger</a:t>
            </a:r>
          </a:p>
          <a:p>
            <a:pPr lvl="1" eaLnBrk="1" hangingPunct="1"/>
            <a:r>
              <a:rPr lang="en-US" smtClean="0"/>
              <a:t>Co-development of training manuals</a:t>
            </a:r>
          </a:p>
          <a:p>
            <a:pPr lvl="1" eaLnBrk="1" hangingPunct="1"/>
            <a:r>
              <a:rPr lang="en-US" smtClean="0"/>
              <a:t>Training of animators and trainers</a:t>
            </a:r>
          </a:p>
          <a:p>
            <a:pPr lvl="1" eaLnBrk="1" hangingPunct="1"/>
            <a:r>
              <a:rPr lang="en-US" smtClean="0"/>
              <a:t>Malaria curriculum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 Stromme Foundation</a:t>
            </a:r>
          </a:p>
          <a:p>
            <a:pPr lvl="1" eaLnBrk="1" hangingPunct="1"/>
            <a:r>
              <a:rPr lang="en-US" smtClean="0"/>
              <a:t>Funding the partner costs in Mali and Burkina Faso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pPr eaLnBrk="1" hangingPunct="1"/>
            <a:r>
              <a:rPr lang="en-US" sz="4000" smtClean="0"/>
              <a:t>Transmission</a:t>
            </a:r>
            <a:r>
              <a:rPr lang="en-US" smtClean="0"/>
              <a:t> </a:t>
            </a:r>
          </a:p>
        </p:txBody>
      </p:sp>
      <p:grpSp>
        <p:nvGrpSpPr>
          <p:cNvPr id="189442" name="Group 8"/>
          <p:cNvGrpSpPr>
            <a:grpSpLocks noChangeAspect="1"/>
          </p:cNvGrpSpPr>
          <p:nvPr/>
        </p:nvGrpSpPr>
        <p:grpSpPr bwMode="auto">
          <a:xfrm>
            <a:off x="373063" y="639763"/>
            <a:ext cx="8262937" cy="5357812"/>
            <a:chOff x="195" y="500"/>
            <a:chExt cx="5731" cy="3716"/>
          </a:xfrm>
        </p:grpSpPr>
        <p:sp>
          <p:nvSpPr>
            <p:cNvPr id="189443" name="AutoShape 7"/>
            <p:cNvSpPr>
              <a:spLocks noChangeAspect="1" noChangeArrowheads="1" noTextEdit="1"/>
            </p:cNvSpPr>
            <p:nvPr/>
          </p:nvSpPr>
          <p:spPr bwMode="auto">
            <a:xfrm>
              <a:off x="454" y="500"/>
              <a:ext cx="5472" cy="36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44" name="Rectangle 9"/>
            <p:cNvSpPr>
              <a:spLocks noChangeArrowheads="1"/>
            </p:cNvSpPr>
            <p:nvPr/>
          </p:nvSpPr>
          <p:spPr bwMode="auto">
            <a:xfrm>
              <a:off x="2888" y="528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pic>
          <p:nvPicPr>
            <p:cNvPr id="189445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11" y="528"/>
              <a:ext cx="1938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46" name="Rectangle 11"/>
            <p:cNvSpPr>
              <a:spLocks noChangeArrowheads="1"/>
            </p:cNvSpPr>
            <p:nvPr/>
          </p:nvSpPr>
          <p:spPr bwMode="auto">
            <a:xfrm>
              <a:off x="5549" y="1319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89447" name="Rectangle 12"/>
            <p:cNvSpPr>
              <a:spLocks noChangeArrowheads="1"/>
            </p:cNvSpPr>
            <p:nvPr/>
          </p:nvSpPr>
          <p:spPr bwMode="auto">
            <a:xfrm>
              <a:off x="1497" y="528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89448" name="Rectangle 13"/>
            <p:cNvSpPr>
              <a:spLocks noChangeArrowheads="1"/>
            </p:cNvSpPr>
            <p:nvPr/>
          </p:nvSpPr>
          <p:spPr bwMode="auto">
            <a:xfrm>
              <a:off x="195" y="642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pic>
          <p:nvPicPr>
            <p:cNvPr id="189449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8" y="756"/>
              <a:ext cx="776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50" name="Rectangle 15"/>
            <p:cNvSpPr>
              <a:spLocks noChangeArrowheads="1"/>
            </p:cNvSpPr>
            <p:nvPr/>
          </p:nvSpPr>
          <p:spPr bwMode="auto">
            <a:xfrm>
              <a:off x="1884" y="1146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89451" name="Rectangle 16"/>
            <p:cNvSpPr>
              <a:spLocks noChangeArrowheads="1"/>
            </p:cNvSpPr>
            <p:nvPr/>
          </p:nvSpPr>
          <p:spPr bwMode="auto">
            <a:xfrm>
              <a:off x="195" y="2190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89452" name="Rectangle 17"/>
            <p:cNvSpPr>
              <a:spLocks noChangeArrowheads="1"/>
            </p:cNvSpPr>
            <p:nvPr/>
          </p:nvSpPr>
          <p:spPr bwMode="auto">
            <a:xfrm>
              <a:off x="2888" y="1611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89453" name="Rectangle 18"/>
            <p:cNvSpPr>
              <a:spLocks noChangeArrowheads="1"/>
            </p:cNvSpPr>
            <p:nvPr/>
          </p:nvSpPr>
          <p:spPr bwMode="auto">
            <a:xfrm>
              <a:off x="4007" y="1611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pic>
          <p:nvPicPr>
            <p:cNvPr id="189454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0" y="1725"/>
              <a:ext cx="1073" cy="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55" name="Rectangle 20"/>
            <p:cNvSpPr>
              <a:spLocks noChangeArrowheads="1"/>
            </p:cNvSpPr>
            <p:nvPr/>
          </p:nvSpPr>
          <p:spPr bwMode="auto">
            <a:xfrm>
              <a:off x="5323" y="2335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89456" name="Rectangle 21"/>
            <p:cNvSpPr>
              <a:spLocks noChangeArrowheads="1"/>
            </p:cNvSpPr>
            <p:nvPr/>
          </p:nvSpPr>
          <p:spPr bwMode="auto">
            <a:xfrm>
              <a:off x="195" y="2428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89457" name="Rectangle 22"/>
            <p:cNvSpPr>
              <a:spLocks noChangeArrowheads="1"/>
            </p:cNvSpPr>
            <p:nvPr/>
          </p:nvSpPr>
          <p:spPr bwMode="auto">
            <a:xfrm>
              <a:off x="195" y="2542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89458" name="Rectangle 23"/>
            <p:cNvSpPr>
              <a:spLocks noChangeArrowheads="1"/>
            </p:cNvSpPr>
            <p:nvPr/>
          </p:nvSpPr>
          <p:spPr bwMode="auto">
            <a:xfrm>
              <a:off x="195" y="2657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pic>
          <p:nvPicPr>
            <p:cNvPr id="189459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5" y="2770"/>
              <a:ext cx="2029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60" name="Rectangle 25"/>
            <p:cNvSpPr>
              <a:spLocks noChangeArrowheads="1"/>
            </p:cNvSpPr>
            <p:nvPr/>
          </p:nvSpPr>
          <p:spPr bwMode="auto">
            <a:xfrm>
              <a:off x="2224" y="3599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89461" name="Rectangle 26"/>
            <p:cNvSpPr>
              <a:spLocks noChangeArrowheads="1"/>
            </p:cNvSpPr>
            <p:nvPr/>
          </p:nvSpPr>
          <p:spPr bwMode="auto">
            <a:xfrm>
              <a:off x="2526" y="2428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pic>
          <p:nvPicPr>
            <p:cNvPr id="189462" name="Picture 2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6" y="2428"/>
              <a:ext cx="1845" cy="1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63" name="Rectangle 28"/>
            <p:cNvSpPr>
              <a:spLocks noChangeArrowheads="1"/>
            </p:cNvSpPr>
            <p:nvPr/>
          </p:nvSpPr>
          <p:spPr bwMode="auto">
            <a:xfrm>
              <a:off x="4511" y="4012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89464" name="Rectangle 29"/>
            <p:cNvSpPr>
              <a:spLocks noChangeArrowheads="1"/>
            </p:cNvSpPr>
            <p:nvPr/>
          </p:nvSpPr>
          <p:spPr bwMode="auto">
            <a:xfrm>
              <a:off x="4640" y="2428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89465" name="Rectangle 30"/>
            <p:cNvSpPr>
              <a:spLocks noChangeArrowheads="1"/>
            </p:cNvSpPr>
            <p:nvPr/>
          </p:nvSpPr>
          <p:spPr bwMode="auto">
            <a:xfrm>
              <a:off x="195" y="4101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89466" name="Freeform 31"/>
            <p:cNvSpPr>
              <a:spLocks noEditPoints="1"/>
            </p:cNvSpPr>
            <p:nvPr/>
          </p:nvSpPr>
          <p:spPr bwMode="auto">
            <a:xfrm>
              <a:off x="1931" y="883"/>
              <a:ext cx="1672" cy="169"/>
            </a:xfrm>
            <a:custGeom>
              <a:avLst/>
              <a:gdLst>
                <a:gd name="T0" fmla="*/ 0 w 3344"/>
                <a:gd name="T1" fmla="*/ 38 h 338"/>
                <a:gd name="T2" fmla="*/ 404 w 3344"/>
                <a:gd name="T3" fmla="*/ 9 h 338"/>
                <a:gd name="T4" fmla="*/ 405 w 3344"/>
                <a:gd name="T5" fmla="*/ 13 h 338"/>
                <a:gd name="T6" fmla="*/ 1 w 3344"/>
                <a:gd name="T7" fmla="*/ 42 h 338"/>
                <a:gd name="T8" fmla="*/ 0 w 3344"/>
                <a:gd name="T9" fmla="*/ 38 h 338"/>
                <a:gd name="T10" fmla="*/ 405 w 3344"/>
                <a:gd name="T11" fmla="*/ 11 h 338"/>
                <a:gd name="T12" fmla="*/ 394 w 3344"/>
                <a:gd name="T13" fmla="*/ 0 h 338"/>
                <a:gd name="T14" fmla="*/ 418 w 3344"/>
                <a:gd name="T15" fmla="*/ 10 h 338"/>
                <a:gd name="T16" fmla="*/ 396 w 3344"/>
                <a:gd name="T17" fmla="*/ 23 h 338"/>
                <a:gd name="T18" fmla="*/ 405 w 3344"/>
                <a:gd name="T19" fmla="*/ 11 h 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44"/>
                <a:gd name="T31" fmla="*/ 0 h 338"/>
                <a:gd name="T32" fmla="*/ 3344 w 3344"/>
                <a:gd name="T33" fmla="*/ 338 h 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44" h="338">
                  <a:moveTo>
                    <a:pt x="0" y="300"/>
                  </a:moveTo>
                  <a:lnTo>
                    <a:pt x="3231" y="70"/>
                  </a:lnTo>
                  <a:lnTo>
                    <a:pt x="3235" y="108"/>
                  </a:lnTo>
                  <a:lnTo>
                    <a:pt x="4" y="338"/>
                  </a:lnTo>
                  <a:lnTo>
                    <a:pt x="0" y="300"/>
                  </a:lnTo>
                  <a:close/>
                  <a:moveTo>
                    <a:pt x="3233" y="88"/>
                  </a:moveTo>
                  <a:lnTo>
                    <a:pt x="3151" y="0"/>
                  </a:lnTo>
                  <a:lnTo>
                    <a:pt x="3344" y="80"/>
                  </a:lnTo>
                  <a:lnTo>
                    <a:pt x="3165" y="187"/>
                  </a:lnTo>
                  <a:lnTo>
                    <a:pt x="3233" y="8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9467" name="Freeform 32"/>
            <p:cNvSpPr>
              <a:spLocks noEditPoints="1"/>
            </p:cNvSpPr>
            <p:nvPr/>
          </p:nvSpPr>
          <p:spPr bwMode="auto">
            <a:xfrm>
              <a:off x="4790" y="1418"/>
              <a:ext cx="482" cy="306"/>
            </a:xfrm>
            <a:custGeom>
              <a:avLst/>
              <a:gdLst>
                <a:gd name="T0" fmla="*/ 120 w 965"/>
                <a:gd name="T1" fmla="*/ 4 h 611"/>
                <a:gd name="T2" fmla="*/ 12 w 965"/>
                <a:gd name="T3" fmla="*/ 71 h 611"/>
                <a:gd name="T4" fmla="*/ 10 w 965"/>
                <a:gd name="T5" fmla="*/ 67 h 611"/>
                <a:gd name="T6" fmla="*/ 118 w 965"/>
                <a:gd name="T7" fmla="*/ 0 h 611"/>
                <a:gd name="T8" fmla="*/ 120 w 965"/>
                <a:gd name="T9" fmla="*/ 4 h 611"/>
                <a:gd name="T10" fmla="*/ 11 w 965"/>
                <a:gd name="T11" fmla="*/ 69 h 611"/>
                <a:gd name="T12" fmla="*/ 25 w 965"/>
                <a:gd name="T13" fmla="*/ 74 h 611"/>
                <a:gd name="T14" fmla="*/ 0 w 965"/>
                <a:gd name="T15" fmla="*/ 77 h 611"/>
                <a:gd name="T16" fmla="*/ 13 w 965"/>
                <a:gd name="T17" fmla="*/ 55 h 611"/>
                <a:gd name="T18" fmla="*/ 11 w 965"/>
                <a:gd name="T19" fmla="*/ 69 h 6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5"/>
                <a:gd name="T31" fmla="*/ 0 h 611"/>
                <a:gd name="T32" fmla="*/ 965 w 965"/>
                <a:gd name="T33" fmla="*/ 611 h 6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5" h="611">
                  <a:moveTo>
                    <a:pt x="965" y="32"/>
                  </a:moveTo>
                  <a:lnTo>
                    <a:pt x="103" y="568"/>
                  </a:lnTo>
                  <a:lnTo>
                    <a:pt x="84" y="536"/>
                  </a:lnTo>
                  <a:lnTo>
                    <a:pt x="945" y="0"/>
                  </a:lnTo>
                  <a:lnTo>
                    <a:pt x="965" y="32"/>
                  </a:lnTo>
                  <a:close/>
                  <a:moveTo>
                    <a:pt x="94" y="552"/>
                  </a:moveTo>
                  <a:lnTo>
                    <a:pt x="207" y="591"/>
                  </a:lnTo>
                  <a:lnTo>
                    <a:pt x="0" y="611"/>
                  </a:lnTo>
                  <a:lnTo>
                    <a:pt x="107" y="433"/>
                  </a:lnTo>
                  <a:lnTo>
                    <a:pt x="94" y="55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9468" name="Freeform 33"/>
            <p:cNvSpPr>
              <a:spLocks noEditPoints="1"/>
            </p:cNvSpPr>
            <p:nvPr/>
          </p:nvSpPr>
          <p:spPr bwMode="auto">
            <a:xfrm>
              <a:off x="3894" y="2252"/>
              <a:ext cx="424" cy="365"/>
            </a:xfrm>
            <a:custGeom>
              <a:avLst/>
              <a:gdLst>
                <a:gd name="T0" fmla="*/ 106 w 847"/>
                <a:gd name="T1" fmla="*/ 4 h 728"/>
                <a:gd name="T2" fmla="*/ 12 w 847"/>
                <a:gd name="T3" fmla="*/ 84 h 728"/>
                <a:gd name="T4" fmla="*/ 9 w 847"/>
                <a:gd name="T5" fmla="*/ 81 h 728"/>
                <a:gd name="T6" fmla="*/ 103 w 847"/>
                <a:gd name="T7" fmla="*/ 0 h 728"/>
                <a:gd name="T8" fmla="*/ 106 w 847"/>
                <a:gd name="T9" fmla="*/ 4 h 728"/>
                <a:gd name="T10" fmla="*/ 11 w 847"/>
                <a:gd name="T11" fmla="*/ 82 h 728"/>
                <a:gd name="T12" fmla="*/ 26 w 847"/>
                <a:gd name="T13" fmla="*/ 85 h 728"/>
                <a:gd name="T14" fmla="*/ 0 w 847"/>
                <a:gd name="T15" fmla="*/ 92 h 728"/>
                <a:gd name="T16" fmla="*/ 10 w 847"/>
                <a:gd name="T17" fmla="*/ 68 h 728"/>
                <a:gd name="T18" fmla="*/ 11 w 847"/>
                <a:gd name="T19" fmla="*/ 82 h 7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7"/>
                <a:gd name="T31" fmla="*/ 0 h 728"/>
                <a:gd name="T32" fmla="*/ 847 w 847"/>
                <a:gd name="T33" fmla="*/ 728 h 7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7" h="728">
                  <a:moveTo>
                    <a:pt x="847" y="28"/>
                  </a:moveTo>
                  <a:lnTo>
                    <a:pt x="95" y="669"/>
                  </a:lnTo>
                  <a:lnTo>
                    <a:pt x="71" y="641"/>
                  </a:lnTo>
                  <a:lnTo>
                    <a:pt x="821" y="0"/>
                  </a:lnTo>
                  <a:lnTo>
                    <a:pt x="847" y="28"/>
                  </a:lnTo>
                  <a:close/>
                  <a:moveTo>
                    <a:pt x="83" y="655"/>
                  </a:moveTo>
                  <a:lnTo>
                    <a:pt x="201" y="677"/>
                  </a:lnTo>
                  <a:lnTo>
                    <a:pt x="0" y="728"/>
                  </a:lnTo>
                  <a:lnTo>
                    <a:pt x="79" y="536"/>
                  </a:lnTo>
                  <a:lnTo>
                    <a:pt x="83" y="65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9469" name="Freeform 34"/>
            <p:cNvSpPr>
              <a:spLocks noEditPoints="1"/>
            </p:cNvSpPr>
            <p:nvPr/>
          </p:nvSpPr>
          <p:spPr bwMode="auto">
            <a:xfrm>
              <a:off x="2163" y="3083"/>
              <a:ext cx="718" cy="159"/>
            </a:xfrm>
            <a:custGeom>
              <a:avLst/>
              <a:gdLst>
                <a:gd name="T0" fmla="*/ 180 w 1436"/>
                <a:gd name="T1" fmla="*/ 5 h 317"/>
                <a:gd name="T2" fmla="*/ 14 w 1436"/>
                <a:gd name="T3" fmla="*/ 33 h 317"/>
                <a:gd name="T4" fmla="*/ 13 w 1436"/>
                <a:gd name="T5" fmla="*/ 28 h 317"/>
                <a:gd name="T6" fmla="*/ 179 w 1436"/>
                <a:gd name="T7" fmla="*/ 0 h 317"/>
                <a:gd name="T8" fmla="*/ 180 w 1436"/>
                <a:gd name="T9" fmla="*/ 5 h 317"/>
                <a:gd name="T10" fmla="*/ 13 w 1436"/>
                <a:gd name="T11" fmla="*/ 30 h 317"/>
                <a:gd name="T12" fmla="*/ 25 w 1436"/>
                <a:gd name="T13" fmla="*/ 40 h 317"/>
                <a:gd name="T14" fmla="*/ 0 w 1436"/>
                <a:gd name="T15" fmla="*/ 33 h 317"/>
                <a:gd name="T16" fmla="*/ 22 w 1436"/>
                <a:gd name="T17" fmla="*/ 17 h 317"/>
                <a:gd name="T18" fmla="*/ 13 w 1436"/>
                <a:gd name="T19" fmla="*/ 30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6"/>
                <a:gd name="T31" fmla="*/ 0 h 317"/>
                <a:gd name="T32" fmla="*/ 1436 w 1436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6" h="317">
                  <a:moveTo>
                    <a:pt x="1436" y="38"/>
                  </a:moveTo>
                  <a:lnTo>
                    <a:pt x="113" y="258"/>
                  </a:lnTo>
                  <a:lnTo>
                    <a:pt x="107" y="220"/>
                  </a:lnTo>
                  <a:lnTo>
                    <a:pt x="1430" y="0"/>
                  </a:lnTo>
                  <a:lnTo>
                    <a:pt x="1436" y="38"/>
                  </a:lnTo>
                  <a:close/>
                  <a:moveTo>
                    <a:pt x="111" y="238"/>
                  </a:moveTo>
                  <a:lnTo>
                    <a:pt x="201" y="317"/>
                  </a:lnTo>
                  <a:lnTo>
                    <a:pt x="0" y="258"/>
                  </a:lnTo>
                  <a:lnTo>
                    <a:pt x="169" y="135"/>
                  </a:lnTo>
                  <a:lnTo>
                    <a:pt x="111" y="23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6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60400"/>
          </a:xfrm>
        </p:spPr>
        <p:txBody>
          <a:bodyPr/>
          <a:lstStyle/>
          <a:p>
            <a:pPr eaLnBrk="1" hangingPunct="1"/>
            <a:r>
              <a:rPr lang="en-US" sz="4000" smtClean="0"/>
              <a:t>Indications of Malaria</a:t>
            </a:r>
          </a:p>
        </p:txBody>
      </p:sp>
      <p:graphicFrame>
        <p:nvGraphicFramePr>
          <p:cNvPr id="179202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4987925" y="3379788"/>
          <a:ext cx="4038600" cy="2644775"/>
        </p:xfrm>
        <a:graphic>
          <a:graphicData uri="http://schemas.openxmlformats.org/presentationml/2006/ole">
            <p:oleObj spid="_x0000_s179202" name="Document" r:id="rId3" imgW="8373700" imgH="5482734" progId="Word.Document.8">
              <p:embed/>
            </p:oleObj>
          </a:graphicData>
        </a:graphic>
      </p:graphicFrame>
      <p:graphicFrame>
        <p:nvGraphicFramePr>
          <p:cNvPr id="179203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68275" y="1011238"/>
          <a:ext cx="4038600" cy="2644775"/>
        </p:xfrm>
        <a:graphic>
          <a:graphicData uri="http://schemas.openxmlformats.org/presentationml/2006/ole">
            <p:oleObj spid="_x0000_s179203" name="Document" r:id="rId4" imgW="8373700" imgH="5482734" progId="Word.Document.8">
              <p:embed/>
            </p:oleObj>
          </a:graphicData>
        </a:graphic>
      </p:graphicFrame>
      <p:sp>
        <p:nvSpPr>
          <p:cNvPr id="179205" name="Text Box 64"/>
          <p:cNvSpPr txBox="1">
            <a:spLocks noChangeArrowheads="1"/>
          </p:cNvSpPr>
          <p:nvPr/>
        </p:nvSpPr>
        <p:spPr bwMode="auto">
          <a:xfrm>
            <a:off x="5140325" y="278765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Vomits everything</a:t>
            </a:r>
          </a:p>
        </p:txBody>
      </p:sp>
      <p:sp>
        <p:nvSpPr>
          <p:cNvPr id="179206" name="Text Box 65"/>
          <p:cNvSpPr txBox="1">
            <a:spLocks noChangeArrowheads="1"/>
          </p:cNvSpPr>
          <p:nvPr/>
        </p:nvSpPr>
        <p:spPr bwMode="auto">
          <a:xfrm>
            <a:off x="909638" y="3814763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Does not 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31763" y="858838"/>
          <a:ext cx="4038600" cy="2730500"/>
        </p:xfrm>
        <a:graphic>
          <a:graphicData uri="http://schemas.openxmlformats.org/presentationml/2006/ole">
            <p:oleObj spid="_x0000_s180226" name="Document" r:id="rId3" imgW="8383417" imgH="5666718" progId="Word.Document.8">
              <p:embed/>
            </p:oleObj>
          </a:graphicData>
        </a:graphic>
      </p:graphicFrame>
      <p:graphicFrame>
        <p:nvGraphicFramePr>
          <p:cNvPr id="180227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973638" y="3151188"/>
          <a:ext cx="4038600" cy="2928937"/>
        </p:xfrm>
        <a:graphic>
          <a:graphicData uri="http://schemas.openxmlformats.org/presentationml/2006/ole">
            <p:oleObj spid="_x0000_s180227" name="Document" r:id="rId4" imgW="18911520" imgH="13713840" progId="Word.Document.8">
              <p:embed/>
            </p:oleObj>
          </a:graphicData>
        </a:graphic>
      </p:graphicFrame>
      <p:sp>
        <p:nvSpPr>
          <p:cNvPr id="18022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Indications of Malaria</a:t>
            </a:r>
          </a:p>
        </p:txBody>
      </p:sp>
      <p:sp>
        <p:nvSpPr>
          <p:cNvPr id="180229" name="Text Box 11"/>
          <p:cNvSpPr txBox="1">
            <a:spLocks noChangeArrowheads="1"/>
          </p:cNvSpPr>
          <p:nvPr/>
        </p:nvSpPr>
        <p:spPr bwMode="auto">
          <a:xfrm>
            <a:off x="817563" y="3667125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Lethargy</a:t>
            </a:r>
          </a:p>
        </p:txBody>
      </p:sp>
      <p:sp>
        <p:nvSpPr>
          <p:cNvPr id="180230" name="Text Box 12"/>
          <p:cNvSpPr txBox="1">
            <a:spLocks noChangeArrowheads="1"/>
          </p:cNvSpPr>
          <p:nvPr/>
        </p:nvSpPr>
        <p:spPr bwMode="auto">
          <a:xfrm>
            <a:off x="5724525" y="2538413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Convulsions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Malaria Training Works</a:t>
            </a:r>
            <a:endParaRPr lang="en-US" b="0" smtClean="0"/>
          </a:p>
        </p:txBody>
      </p:sp>
      <p:pic>
        <p:nvPicPr>
          <p:cNvPr id="183298" name="Picture 7" descr="mali april 10, 2007 28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39775"/>
            <a:ext cx="3471863" cy="5207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68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Results</a:t>
            </a:r>
          </a:p>
        </p:txBody>
      </p:sp>
      <p:graphicFrame>
        <p:nvGraphicFramePr>
          <p:cNvPr id="17482" name="Group 74"/>
          <p:cNvGraphicFramePr>
            <a:graphicFrameLocks noGrp="1"/>
          </p:cNvGraphicFramePr>
          <p:nvPr>
            <p:ph idx="1"/>
          </p:nvPr>
        </p:nvGraphicFramePr>
        <p:xfrm>
          <a:off x="101600" y="704850"/>
          <a:ext cx="8950960" cy="5140485"/>
        </p:xfrm>
        <a:graphic>
          <a:graphicData uri="http://schemas.openxmlformats.org/drawingml/2006/table">
            <a:tbl>
              <a:tblPr/>
              <a:tblGrid>
                <a:gridCol w="4734560"/>
                <a:gridCol w="1956622"/>
                <a:gridCol w="2259778"/>
              </a:tblGrid>
              <a:tr h="1008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Non-participants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Mosquitoes cause malaria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Bed net best way to prevent malaria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Slept under bed net last night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Shared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Purchased bed net since joining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SfC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22325"/>
          </a:xfrm>
        </p:spPr>
        <p:txBody>
          <a:bodyPr/>
          <a:lstStyle/>
          <a:p>
            <a:pPr eaLnBrk="1" hangingPunct="1"/>
            <a:r>
              <a:rPr lang="en-US" sz="4000" smtClean="0"/>
              <a:t>System of Rice Intensification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853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397000"/>
            <a:ext cx="8229600" cy="304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80% population rural</a:t>
            </a:r>
          </a:p>
          <a:p>
            <a:pPr eaLnBrk="1" hangingPunct="1"/>
            <a:r>
              <a:rPr lang="en-US" smtClean="0"/>
              <a:t>80%+ engaged in rice production</a:t>
            </a:r>
          </a:p>
          <a:p>
            <a:pPr eaLnBrk="1" hangingPunct="1"/>
            <a:r>
              <a:rPr lang="en-US" smtClean="0"/>
              <a:t>Small landholdings</a:t>
            </a:r>
          </a:p>
          <a:p>
            <a:pPr eaLnBrk="1" hangingPunct="1"/>
            <a:r>
              <a:rPr lang="en-US" smtClean="0"/>
              <a:t>High use of pesticides and insecticides</a:t>
            </a:r>
          </a:p>
          <a:p>
            <a:pPr eaLnBrk="1" hangingPunct="1"/>
            <a:r>
              <a:rPr lang="en-US" smtClean="0"/>
              <a:t>Decreasing returns from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System of Rice Intensification</a:t>
            </a:r>
          </a:p>
        </p:txBody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2590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Decreased water usage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Decreased pesticide and insecticide use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Increased labor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Increased returns from rice cultivation (two to three times the average productivity)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System of Rice Intensification</a:t>
            </a:r>
          </a:p>
        </p:txBody>
      </p:sp>
      <p:sp>
        <p:nvSpPr>
          <p:cNvPr id="18739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90563"/>
            <a:ext cx="89916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2400" b="1" smtClean="0"/>
              <a:t>Rice plants</a:t>
            </a:r>
            <a:r>
              <a:rPr lang="en-US" sz="2400" smtClean="0"/>
              <a:t> - Seedlings are transplanted: </a:t>
            </a:r>
          </a:p>
          <a:p>
            <a:pPr eaLnBrk="1" hangingPunct="1"/>
            <a:r>
              <a:rPr lang="en-US" sz="2400" i="1" smtClean="0"/>
              <a:t>very young</a:t>
            </a:r>
            <a:r>
              <a:rPr lang="en-US" sz="2400" smtClean="0"/>
              <a:t> -- usually just 8-12 days old, with just two small leaves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i="1" smtClean="0"/>
              <a:t>carefully and quickly</a:t>
            </a:r>
            <a:r>
              <a:rPr lang="en-US" sz="2400" smtClean="0"/>
              <a:t> to have minimum trauma to the roots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i="1" smtClean="0"/>
              <a:t>singly</a:t>
            </a:r>
            <a:r>
              <a:rPr lang="en-US" sz="2400" smtClean="0"/>
              <a:t>, only one per hill instead of 3-4 together to avoid root competition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i="1" smtClean="0"/>
              <a:t>widely spaced</a:t>
            </a:r>
            <a:r>
              <a:rPr lang="en-US" sz="2400" smtClean="0"/>
              <a:t> to encourage greater root and canopy growth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i="1" smtClean="0"/>
              <a:t>in a square grid pattern</a:t>
            </a:r>
            <a:r>
              <a:rPr lang="en-US" sz="2400" smtClean="0"/>
              <a:t>, 25x25 cm or wider -- 30x30 cm or 40x40 cm, even up to 50x50 cm with the best quality soil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Results</a:t>
            </a:r>
          </a:p>
        </p:txBody>
      </p:sp>
      <p:graphicFrame>
        <p:nvGraphicFramePr>
          <p:cNvPr id="181250" name="Object 2"/>
          <p:cNvGraphicFramePr>
            <a:graphicFrameLocks noChangeAspect="1"/>
          </p:cNvGraphicFramePr>
          <p:nvPr>
            <p:ph idx="1"/>
          </p:nvPr>
        </p:nvGraphicFramePr>
        <p:xfrm>
          <a:off x="0" y="812800"/>
          <a:ext cx="9144000" cy="5313363"/>
        </p:xfrm>
        <a:graphic>
          <a:graphicData uri="http://schemas.openxmlformats.org/presentationml/2006/ole">
            <p:oleObj spid="_x0000_s181250" name="Chart" r:id="rId3" imgW="4533900" imgH="2286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5" descr="mali april 10, 2007 27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5292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7145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Why is Saving for Change Needed?</a:t>
            </a:r>
            <a:endParaRPr lang="en-US" sz="2000" b="0" smtClean="0"/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56125" y="1219200"/>
            <a:ext cx="4054475" cy="3679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smtClean="0"/>
              <a:t>A safe place to save</a:t>
            </a:r>
          </a:p>
          <a:p>
            <a:pPr eaLnBrk="1" hangingPunct="1"/>
            <a:r>
              <a:rPr lang="en-US" sz="2400" smtClean="0"/>
              <a:t>A flexible, available source of small loans</a:t>
            </a:r>
          </a:p>
          <a:p>
            <a:pPr eaLnBrk="1" hangingPunct="1"/>
            <a:r>
              <a:rPr lang="en-US" sz="2400" smtClean="0"/>
              <a:t>Someone to turn to in case of need</a:t>
            </a:r>
          </a:p>
          <a:p>
            <a:pPr eaLnBrk="1" hangingPunct="1"/>
            <a:r>
              <a:rPr lang="en-US" sz="2400" smtClean="0"/>
              <a:t>Encouragement and support</a:t>
            </a:r>
          </a:p>
          <a:p>
            <a:pPr eaLnBrk="1" hangingPunct="1"/>
            <a:r>
              <a:rPr lang="en-US" sz="2400" smtClean="0"/>
              <a:t>A chance for women to have influence</a:t>
            </a:r>
          </a:p>
        </p:txBody>
      </p:sp>
      <p:pic>
        <p:nvPicPr>
          <p:cNvPr id="24579" name="Picture 8" descr="mali april 11,2007 2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63" y="681038"/>
            <a:ext cx="3875087" cy="254158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Picture 9" descr="mali april 10, 2007 26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52813"/>
            <a:ext cx="3895725" cy="256698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274638"/>
            <a:ext cx="4003675" cy="554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62" name="Rectangle 3"/>
          <p:cNvSpPr>
            <a:spLocks noChangeArrowheads="1"/>
          </p:cNvSpPr>
          <p:nvPr/>
        </p:nvSpPr>
        <p:spPr bwMode="auto">
          <a:xfrm>
            <a:off x="4733925" y="2438400"/>
            <a:ext cx="4410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i="0">
                <a:solidFill>
                  <a:schemeClr val="accent2"/>
                </a:solidFill>
              </a:rPr>
              <a:t>“Hope is in the box.”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Plans for Expansion</a:t>
            </a:r>
            <a:endParaRPr lang="en-US" sz="3600" b="0" smtClean="0"/>
          </a:p>
        </p:txBody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63613"/>
            <a:ext cx="6330950" cy="24082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 smtClean="0"/>
              <a:t>Expansion to 7 countries 1,000,000 members by 2015</a:t>
            </a:r>
          </a:p>
          <a:p>
            <a:pPr eaLnBrk="1" hangingPunct="1"/>
            <a:r>
              <a:rPr lang="en-US" sz="2800" smtClean="0"/>
              <a:t>Expand education package</a:t>
            </a:r>
          </a:p>
          <a:p>
            <a:pPr eaLnBrk="1" hangingPunct="1"/>
            <a:r>
              <a:rPr lang="en-US" sz="2800" smtClean="0"/>
              <a:t>Document and teach other institutions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-8000" contrast="6000"/>
          </a:blip>
          <a:srcRect/>
          <a:stretch>
            <a:fillRect/>
          </a:stretch>
        </p:blipFill>
        <p:spPr bwMode="auto">
          <a:xfrm>
            <a:off x="0" y="0"/>
            <a:ext cx="9144000" cy="6094413"/>
          </a:xfrm>
          <a:noFill/>
          <a:ln>
            <a:miter lim="800000"/>
            <a:headEnd/>
            <a:tailEnd/>
          </a:ln>
        </p:spPr>
      </p:pic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16563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chemeClr val="hlink"/>
                </a:solidFill>
              </a:rPr>
              <a:t>THANK YOU</a:t>
            </a:r>
            <a:endParaRPr lang="en-US" sz="2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Saving for Change Overview</a:t>
            </a:r>
            <a:endParaRPr lang="en-US" sz="2000" b="0" smtClean="0"/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083050" y="1227138"/>
            <a:ext cx="4724400" cy="3619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3</a:t>
            </a:r>
            <a:r>
              <a:rPr lang="en-US" sz="2400" dirty="0" smtClean="0">
                <a:solidFill>
                  <a:schemeClr val="accent1"/>
                </a:solidFill>
              </a:rPr>
              <a:t>71,770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members in 5 countries in 50 months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million + dollars in savings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Mali 		: </a:t>
            </a:r>
            <a:r>
              <a:rPr lang="en-US" sz="2400" dirty="0" smtClean="0"/>
              <a:t>263,705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Cambodia 	:   </a:t>
            </a:r>
            <a:r>
              <a:rPr lang="en-US" sz="2400" dirty="0" smtClean="0"/>
              <a:t>66,162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Senegal 	:   </a:t>
            </a:r>
            <a:r>
              <a:rPr lang="en-US" sz="2400" dirty="0" smtClean="0"/>
              <a:t>32,564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Burkina Faso :    4,000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El Salvador 	:     </a:t>
            </a:r>
            <a:r>
              <a:rPr lang="en-US" sz="2400" dirty="0" smtClean="0"/>
              <a:t>5,339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pic>
        <p:nvPicPr>
          <p:cNvPr id="25603" name="Picture 7" descr="paris mali 4-02-07 3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38" y="889000"/>
            <a:ext cx="3187700" cy="47799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Process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84238"/>
            <a:ext cx="8229600" cy="5241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/>
              <a:t>Feasibility Study</a:t>
            </a:r>
          </a:p>
          <a:p>
            <a:pPr eaLnBrk="1" hangingPunct="1"/>
            <a:r>
              <a:rPr lang="en-US" sz="2800" smtClean="0"/>
              <a:t>Presentation of program to potential partners</a:t>
            </a:r>
          </a:p>
          <a:p>
            <a:pPr eaLnBrk="1" hangingPunct="1"/>
            <a:r>
              <a:rPr lang="en-US" sz="2800" smtClean="0"/>
              <a:t>Applicants submit proposals</a:t>
            </a:r>
          </a:p>
          <a:p>
            <a:pPr eaLnBrk="1" hangingPunct="1"/>
            <a:r>
              <a:rPr lang="en-US" sz="2800" smtClean="0"/>
              <a:t>Evaluate proposals and partners</a:t>
            </a:r>
          </a:p>
          <a:p>
            <a:pPr eaLnBrk="1" hangingPunct="1"/>
            <a:r>
              <a:rPr lang="en-US" sz="2800" smtClean="0"/>
              <a:t>Fund selected proposals</a:t>
            </a:r>
          </a:p>
          <a:p>
            <a:pPr eaLnBrk="1" hangingPunct="1"/>
            <a:r>
              <a:rPr lang="en-US" sz="2800" smtClean="0"/>
              <a:t>Recruitment of animators and supervisor</a:t>
            </a:r>
          </a:p>
          <a:p>
            <a:pPr eaLnBrk="1" hangingPunct="1"/>
            <a:r>
              <a:rPr lang="en-US" sz="2800" smtClean="0"/>
              <a:t>Training animators and supervisor</a:t>
            </a:r>
          </a:p>
          <a:p>
            <a:pPr eaLnBrk="1" hangingPunct="1"/>
            <a:r>
              <a:rPr lang="en-US" sz="2800" smtClean="0"/>
              <a:t>Program Implementation begins</a:t>
            </a:r>
          </a:p>
          <a:p>
            <a:pPr eaLnBrk="1" hangingPunct="1"/>
            <a:r>
              <a:rPr lang="en-US" sz="2800" smtClean="0"/>
              <a:t>Ongoing Monitoring and Supervision</a:t>
            </a:r>
          </a:p>
          <a:p>
            <a:pPr eaLnBrk="1" hangingPunct="1"/>
            <a:r>
              <a:rPr lang="en-US" sz="2800" smtClean="0"/>
              <a:t>Expansion and Scale up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Line 6"/>
          <p:cNvSpPr>
            <a:spLocks noChangeShapeType="1"/>
          </p:cNvSpPr>
          <p:nvPr/>
        </p:nvSpPr>
        <p:spPr bwMode="auto">
          <a:xfrm>
            <a:off x="4419600" y="3352800"/>
            <a:ext cx="0" cy="1295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0" name="Line 7"/>
          <p:cNvSpPr>
            <a:spLocks noChangeShapeType="1"/>
          </p:cNvSpPr>
          <p:nvPr/>
        </p:nvSpPr>
        <p:spPr bwMode="auto">
          <a:xfrm>
            <a:off x="4724400" y="1609725"/>
            <a:ext cx="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Line 10"/>
          <p:cNvSpPr>
            <a:spLocks noChangeShapeType="1"/>
          </p:cNvSpPr>
          <p:nvPr/>
        </p:nvSpPr>
        <p:spPr bwMode="auto">
          <a:xfrm>
            <a:off x="4114800" y="1600200"/>
            <a:ext cx="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152400" y="2286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0">
                <a:solidFill>
                  <a:srgbClr val="99CC00"/>
                </a:solidFill>
              </a:rPr>
              <a:t> Process</a:t>
            </a: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2895600" y="1143000"/>
            <a:ext cx="3048000" cy="48895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0">
                <a:solidFill>
                  <a:schemeClr val="bg1"/>
                </a:solidFill>
              </a:rPr>
              <a:t>Oxfam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2903538" y="2895600"/>
            <a:ext cx="3048000" cy="48895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0">
                <a:solidFill>
                  <a:schemeClr val="bg1"/>
                </a:solidFill>
              </a:rPr>
              <a:t>Local Partners</a:t>
            </a: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903538" y="4648200"/>
            <a:ext cx="3048000" cy="48895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0">
                <a:solidFill>
                  <a:schemeClr val="bg1"/>
                </a:solidFill>
              </a:rPr>
              <a:t>Groups of Savers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572000" y="2133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>
                <a:solidFill>
                  <a:schemeClr val="accent2"/>
                </a:solidFill>
              </a:rPr>
              <a:t>Training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267200" y="3810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>
                <a:solidFill>
                  <a:schemeClr val="folHlink"/>
                </a:solidFill>
              </a:rPr>
              <a:t>Training</a:t>
            </a: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3200400" y="214153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>
                <a:solidFill>
                  <a:schemeClr val="hlink"/>
                </a:solidFill>
              </a:rPr>
              <a:t>Funds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Training Regimen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93788"/>
            <a:ext cx="8229600" cy="5032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Initial training period lasts 1-3 months </a:t>
            </a:r>
          </a:p>
          <a:p>
            <a:pPr eaLnBrk="1" hangingPunct="1"/>
            <a:r>
              <a:rPr lang="en-US" smtClean="0"/>
              <a:t>8 training sessions for facilitating the group rules</a:t>
            </a:r>
          </a:p>
          <a:p>
            <a:pPr eaLnBrk="1" hangingPunct="1"/>
            <a:r>
              <a:rPr lang="en-US" smtClean="0"/>
              <a:t>Participatory curriculum for rules generation</a:t>
            </a:r>
          </a:p>
          <a:p>
            <a:pPr eaLnBrk="1" hangingPunct="1"/>
            <a:r>
              <a:rPr lang="en-US" smtClean="0"/>
              <a:t>Simple system for running meetings</a:t>
            </a:r>
          </a:p>
          <a:p>
            <a:pPr eaLnBrk="1" hangingPunct="1"/>
            <a:r>
              <a:rPr lang="en-US" smtClean="0"/>
              <a:t>Malaria prevention curriculum starts after group has internalized savings and lending</a:t>
            </a:r>
          </a:p>
          <a:p>
            <a:pPr eaLnBrk="1" hangingPunct="1"/>
            <a:r>
              <a:rPr lang="en-US" smtClean="0"/>
              <a:t>Group graduates after roughly one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Training Topics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093788"/>
            <a:ext cx="8229600" cy="5032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mtClean="0"/>
              <a:t>Prepare the group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Organise the group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Set internal regulations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Attendance and savings goals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Keeping oral records and starting to save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Fund utilisation and loan appraisal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Setting loan policies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Lending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Distribution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DE6639"/>
      </a:accent2>
      <a:accent3>
        <a:srgbClr val="FFFFFF"/>
      </a:accent3>
      <a:accent4>
        <a:srgbClr val="000000"/>
      </a:accent4>
      <a:accent5>
        <a:srgbClr val="CAE2AA"/>
      </a:accent5>
      <a:accent6>
        <a:srgbClr val="C95C33"/>
      </a:accent6>
      <a:hlink>
        <a:srgbClr val="35231B"/>
      </a:hlink>
      <a:folHlink>
        <a:srgbClr val="006D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618</Words>
  <Application>Microsoft Office PowerPoint</Application>
  <PresentationFormat>On-screen Show (4:3)</PresentationFormat>
  <Paragraphs>199</Paragraphs>
  <Slides>42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Default Design</vt:lpstr>
      <vt:lpstr>Chart</vt:lpstr>
      <vt:lpstr>Document</vt:lpstr>
      <vt:lpstr> </vt:lpstr>
      <vt:lpstr>Saving for change is a new model  of microfinance for those left out</vt:lpstr>
      <vt:lpstr>Collaborators</vt:lpstr>
      <vt:lpstr>Why is Saving for Change Needed?</vt:lpstr>
      <vt:lpstr>Saving for Change Overview</vt:lpstr>
      <vt:lpstr>Process</vt:lpstr>
      <vt:lpstr>Slide 7</vt:lpstr>
      <vt:lpstr>Training Regimen</vt:lpstr>
      <vt:lpstr>Training Topics</vt:lpstr>
      <vt:lpstr>Slide 10</vt:lpstr>
      <vt:lpstr>Slide 11</vt:lpstr>
      <vt:lpstr>Slide 12</vt:lpstr>
      <vt:lpstr>Slide 13</vt:lpstr>
      <vt:lpstr>Slide 14</vt:lpstr>
      <vt:lpstr>Why SfC Works</vt:lpstr>
      <vt:lpstr>Why SfC Works (Continued)</vt:lpstr>
      <vt:lpstr>Based on good business practices</vt:lpstr>
      <vt:lpstr>Findings</vt:lpstr>
      <vt:lpstr>Mali</vt:lpstr>
      <vt:lpstr>Mali Expansion</vt:lpstr>
      <vt:lpstr>Slide 21</vt:lpstr>
      <vt:lpstr>Slide 22</vt:lpstr>
      <vt:lpstr>Slide 23</vt:lpstr>
      <vt:lpstr>Slide 24</vt:lpstr>
      <vt:lpstr>Member Satisfaction with SfC</vt:lpstr>
      <vt:lpstr>What Members Value Most</vt:lpstr>
      <vt:lpstr>Use of Loans: Mali</vt:lpstr>
      <vt:lpstr>Malaria Prevention </vt:lpstr>
      <vt:lpstr>Prevention and Treatment</vt:lpstr>
      <vt:lpstr>Transmission </vt:lpstr>
      <vt:lpstr>Indications of Malaria</vt:lpstr>
      <vt:lpstr>Indications of Malaria</vt:lpstr>
      <vt:lpstr>Malaria Training Works</vt:lpstr>
      <vt:lpstr>Results</vt:lpstr>
      <vt:lpstr>System of Rice Intensification </vt:lpstr>
      <vt:lpstr>System of Rice Intensification</vt:lpstr>
      <vt:lpstr>System of Rice Intensification</vt:lpstr>
      <vt:lpstr>Results</vt:lpstr>
      <vt:lpstr>Slide 39</vt:lpstr>
      <vt:lpstr>Slide 40</vt:lpstr>
      <vt:lpstr>Plans for Expansion</vt:lpstr>
      <vt:lpstr>THANK YOU</vt:lpstr>
    </vt:vector>
  </TitlesOfParts>
  <Company>Oxfam America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jashe</dc:creator>
  <cp:lastModifiedBy>Hugh Allen</cp:lastModifiedBy>
  <cp:revision>88</cp:revision>
  <dcterms:created xsi:type="dcterms:W3CDTF">2006-11-12T16:53:01Z</dcterms:created>
  <dcterms:modified xsi:type="dcterms:W3CDTF">2010-07-28T04:58:20Z</dcterms:modified>
</cp:coreProperties>
</file>